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62" r:id="rId8"/>
    <p:sldId id="263" r:id="rId9"/>
    <p:sldId id="265" r:id="rId10"/>
    <p:sldId id="264" r:id="rId11"/>
    <p:sldId id="266" r:id="rId12"/>
    <p:sldId id="267" r:id="rId13"/>
    <p:sldId id="268" r:id="rId14"/>
    <p:sldId id="269" r:id="rId15"/>
    <p:sldId id="270" r:id="rId16"/>
    <p:sldId id="271" r:id="rId17"/>
    <p:sldId id="272" r:id="rId18"/>
    <p:sldId id="273" r:id="rId19"/>
    <p:sldId id="274" r:id="rId20"/>
    <p:sldId id="279" r:id="rId21"/>
    <p:sldId id="275" r:id="rId22"/>
    <p:sldId id="276" r:id="rId23"/>
    <p:sldId id="277" r:id="rId24"/>
    <p:sldId id="280"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38585"/>
    <a:srgbClr val="2E75B6"/>
    <a:srgbClr val="5B9BD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edio 2 - Énfasis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4" d="100"/>
          <a:sy n="84"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1524000" y="1122363"/>
            <a:ext cx="9144000" cy="2387600"/>
          </a:xfrm>
        </p:spPr>
        <p:txBody>
          <a:bodyPr anchor="b"/>
          <a:lstStyle>
            <a:lvl1pPr algn="ctr">
              <a:defRPr sz="6000"/>
            </a:lvl1pPr>
          </a:lstStyle>
          <a:p>
            <a:r>
              <a:rPr lang="es-ES" smtClean="0"/>
              <a:t>Haga clic para modificar el estilo de título del patrón</a:t>
            </a:r>
            <a:endParaRPr lang="en-US"/>
          </a:p>
        </p:txBody>
      </p:sp>
      <p:sp>
        <p:nvSpPr>
          <p:cNvPr id="3" name="Subtítulo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smtClean="0"/>
              <a:t>Haga clic para editar el estilo de subtítulo del patrón</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4/7/2024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522412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4/7/2024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79752541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8724900" y="365125"/>
            <a:ext cx="2628900" cy="5811838"/>
          </a:xfrm>
        </p:spPr>
        <p:txBody>
          <a:bodyPr vert="eaVert"/>
          <a:lstStyle/>
          <a:p>
            <a:r>
              <a:rPr lang="es-ES" smtClean="0"/>
              <a:t>Haga clic para modificar el estilo de título del patrón</a:t>
            </a:r>
            <a:endParaRPr lang="en-US"/>
          </a:p>
        </p:txBody>
      </p:sp>
      <p:sp>
        <p:nvSpPr>
          <p:cNvPr id="3" name="Marcador de texto vertical 2"/>
          <p:cNvSpPr>
            <a:spLocks noGrp="1"/>
          </p:cNvSpPr>
          <p:nvPr>
            <p:ph type="body" orient="vert" idx="1"/>
          </p:nvPr>
        </p:nvSpPr>
        <p:spPr>
          <a:xfrm>
            <a:off x="838200" y="365125"/>
            <a:ext cx="7734300" cy="5811838"/>
          </a:xfrm>
        </p:spPr>
        <p:txBody>
          <a:bodyPr vert="eaVert"/>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4/7/2024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69332936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idx="1"/>
          </p:nvPr>
        </p:nvSpPr>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10"/>
          </p:nvPr>
        </p:nvSpPr>
        <p:spPr/>
        <p:txBody>
          <a:bodyPr/>
          <a:lstStyle/>
          <a:p>
            <a:fld id="{09F11664-8105-49F7-AE0D-D143A286BD6E}" type="datetimeFigureOut">
              <a:rPr lang="en-US" smtClean="0"/>
              <a:t>4/7/2024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16157704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p:cNvSpPr>
            <a:spLocks noGrp="1"/>
          </p:cNvSpPr>
          <p:nvPr>
            <p:ph type="title"/>
          </p:nvPr>
        </p:nvSpPr>
        <p:spPr>
          <a:xfrm>
            <a:off x="831850" y="1709738"/>
            <a:ext cx="10515600" cy="2852737"/>
          </a:xfrm>
        </p:spPr>
        <p:txBody>
          <a:bodyPr anchor="b"/>
          <a:lstStyle>
            <a:lvl1pPr>
              <a:defRPr sz="6000"/>
            </a:lvl1p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s-ES" smtClean="0"/>
              <a:t>Editar el estilo de texto del patrón</a:t>
            </a:r>
          </a:p>
        </p:txBody>
      </p:sp>
      <p:sp>
        <p:nvSpPr>
          <p:cNvPr id="4" name="Marcador de fecha 3"/>
          <p:cNvSpPr>
            <a:spLocks noGrp="1"/>
          </p:cNvSpPr>
          <p:nvPr>
            <p:ph type="dt" sz="half" idx="10"/>
          </p:nvPr>
        </p:nvSpPr>
        <p:spPr/>
        <p:txBody>
          <a:bodyPr/>
          <a:lstStyle/>
          <a:p>
            <a:fld id="{09F11664-8105-49F7-AE0D-D143A286BD6E}" type="datetimeFigureOut">
              <a:rPr lang="en-US" smtClean="0"/>
              <a:t>4/7/2024</a:t>
            </a:fld>
            <a:endParaRPr lang="en-US"/>
          </a:p>
        </p:txBody>
      </p:sp>
      <p:sp>
        <p:nvSpPr>
          <p:cNvPr id="5" name="Marcador de pie de página 4"/>
          <p:cNvSpPr>
            <a:spLocks noGrp="1"/>
          </p:cNvSpPr>
          <p:nvPr>
            <p:ph type="ftr" sz="quarter" idx="11"/>
          </p:nvPr>
        </p:nvSpPr>
        <p:spPr/>
        <p:txBody>
          <a:bodyPr/>
          <a:lstStyle/>
          <a:p>
            <a:endParaRPr lang="en-US"/>
          </a:p>
        </p:txBody>
      </p:sp>
      <p:sp>
        <p:nvSpPr>
          <p:cNvPr id="6" name="Marcador de número de diapositiva 5"/>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82397837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contenido 2"/>
          <p:cNvSpPr>
            <a:spLocks noGrp="1"/>
          </p:cNvSpPr>
          <p:nvPr>
            <p:ph sz="half" idx="1"/>
          </p:nvPr>
        </p:nvSpPr>
        <p:spPr>
          <a:xfrm>
            <a:off x="838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contenido 3"/>
          <p:cNvSpPr>
            <a:spLocks noGrp="1"/>
          </p:cNvSpPr>
          <p:nvPr>
            <p:ph sz="half" idx="2"/>
          </p:nvPr>
        </p:nvSpPr>
        <p:spPr>
          <a:xfrm>
            <a:off x="6172200" y="1825625"/>
            <a:ext cx="5181600" cy="435133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fecha 4"/>
          <p:cNvSpPr>
            <a:spLocks noGrp="1"/>
          </p:cNvSpPr>
          <p:nvPr>
            <p:ph type="dt" sz="half" idx="10"/>
          </p:nvPr>
        </p:nvSpPr>
        <p:spPr/>
        <p:txBody>
          <a:bodyPr/>
          <a:lstStyle/>
          <a:p>
            <a:fld id="{09F11664-8105-49F7-AE0D-D143A286BD6E}" type="datetimeFigureOut">
              <a:rPr lang="en-US" smtClean="0"/>
              <a:t>4/7/2024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37205201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p:cNvSpPr>
            <a:spLocks noGrp="1"/>
          </p:cNvSpPr>
          <p:nvPr>
            <p:ph type="title"/>
          </p:nvPr>
        </p:nvSpPr>
        <p:spPr>
          <a:xfrm>
            <a:off x="839788" y="365125"/>
            <a:ext cx="10515600" cy="1325563"/>
          </a:xfrm>
        </p:spPr>
        <p:txBody>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4" name="Marcador de contenido 3"/>
          <p:cNvSpPr>
            <a:spLocks noGrp="1"/>
          </p:cNvSpPr>
          <p:nvPr>
            <p:ph sz="half" idx="2"/>
          </p:nvPr>
        </p:nvSpPr>
        <p:spPr>
          <a:xfrm>
            <a:off x="839788" y="2505075"/>
            <a:ext cx="5157787"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5" name="Marcador de texto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smtClean="0"/>
              <a:t>Editar el estilo de texto del patrón</a:t>
            </a:r>
          </a:p>
        </p:txBody>
      </p:sp>
      <p:sp>
        <p:nvSpPr>
          <p:cNvPr id="6" name="Marcador de contenido 5"/>
          <p:cNvSpPr>
            <a:spLocks noGrp="1"/>
          </p:cNvSpPr>
          <p:nvPr>
            <p:ph sz="quarter" idx="4"/>
          </p:nvPr>
        </p:nvSpPr>
        <p:spPr>
          <a:xfrm>
            <a:off x="6172200" y="2505075"/>
            <a:ext cx="5183188" cy="3684588"/>
          </a:xfrm>
        </p:spPr>
        <p:txBody>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7" name="Marcador de fecha 6"/>
          <p:cNvSpPr>
            <a:spLocks noGrp="1"/>
          </p:cNvSpPr>
          <p:nvPr>
            <p:ph type="dt" sz="half" idx="10"/>
          </p:nvPr>
        </p:nvSpPr>
        <p:spPr/>
        <p:txBody>
          <a:bodyPr/>
          <a:lstStyle/>
          <a:p>
            <a:fld id="{09F11664-8105-49F7-AE0D-D143A286BD6E}" type="datetimeFigureOut">
              <a:rPr lang="en-US" smtClean="0"/>
              <a:t>4/7/2024</a:t>
            </a:fld>
            <a:endParaRPr lang="en-US"/>
          </a:p>
        </p:txBody>
      </p:sp>
      <p:sp>
        <p:nvSpPr>
          <p:cNvPr id="8" name="Marcador de pie de página 7"/>
          <p:cNvSpPr>
            <a:spLocks noGrp="1"/>
          </p:cNvSpPr>
          <p:nvPr>
            <p:ph type="ftr" sz="quarter" idx="11"/>
          </p:nvPr>
        </p:nvSpPr>
        <p:spPr/>
        <p:txBody>
          <a:bodyPr/>
          <a:lstStyle/>
          <a:p>
            <a:endParaRPr lang="en-US"/>
          </a:p>
        </p:txBody>
      </p:sp>
      <p:sp>
        <p:nvSpPr>
          <p:cNvPr id="9" name="Marcador de número de diapositiva 8"/>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0096181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s-ES" smtClean="0"/>
              <a:t>Haga clic para modificar el estilo de título del patrón</a:t>
            </a:r>
            <a:endParaRPr lang="en-US"/>
          </a:p>
        </p:txBody>
      </p:sp>
      <p:sp>
        <p:nvSpPr>
          <p:cNvPr id="3" name="Marcador de fecha 2"/>
          <p:cNvSpPr>
            <a:spLocks noGrp="1"/>
          </p:cNvSpPr>
          <p:nvPr>
            <p:ph type="dt" sz="half" idx="10"/>
          </p:nvPr>
        </p:nvSpPr>
        <p:spPr/>
        <p:txBody>
          <a:bodyPr/>
          <a:lstStyle/>
          <a:p>
            <a:fld id="{09F11664-8105-49F7-AE0D-D143A286BD6E}" type="datetimeFigureOut">
              <a:rPr lang="en-US" smtClean="0"/>
              <a:t>4/7/2024</a:t>
            </a:fld>
            <a:endParaRPr lang="en-US"/>
          </a:p>
        </p:txBody>
      </p:sp>
      <p:sp>
        <p:nvSpPr>
          <p:cNvPr id="4" name="Marcador de pie de página 3"/>
          <p:cNvSpPr>
            <a:spLocks noGrp="1"/>
          </p:cNvSpPr>
          <p:nvPr>
            <p:ph type="ftr" sz="quarter" idx="11"/>
          </p:nvPr>
        </p:nvSpPr>
        <p:spPr/>
        <p:txBody>
          <a:bodyPr/>
          <a:lstStyle/>
          <a:p>
            <a:endParaRPr lang="en-US"/>
          </a:p>
        </p:txBody>
      </p:sp>
      <p:sp>
        <p:nvSpPr>
          <p:cNvPr id="5" name="Marcador de número de diapositiva 4"/>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468834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p:cNvSpPr>
            <a:spLocks noGrp="1"/>
          </p:cNvSpPr>
          <p:nvPr>
            <p:ph type="dt" sz="half" idx="10"/>
          </p:nvPr>
        </p:nvSpPr>
        <p:spPr/>
        <p:txBody>
          <a:bodyPr/>
          <a:lstStyle/>
          <a:p>
            <a:fld id="{09F11664-8105-49F7-AE0D-D143A286BD6E}" type="datetimeFigureOut">
              <a:rPr lang="en-US" smtClean="0"/>
              <a:t>4/7/2024</a:t>
            </a:fld>
            <a:endParaRPr lang="en-US"/>
          </a:p>
        </p:txBody>
      </p:sp>
      <p:sp>
        <p:nvSpPr>
          <p:cNvPr id="3" name="Marcador de pie de página 2"/>
          <p:cNvSpPr>
            <a:spLocks noGrp="1"/>
          </p:cNvSpPr>
          <p:nvPr>
            <p:ph type="ftr" sz="quarter" idx="11"/>
          </p:nvPr>
        </p:nvSpPr>
        <p:spPr/>
        <p:txBody>
          <a:bodyPr/>
          <a:lstStyle/>
          <a:p>
            <a:endParaRPr lang="en-US"/>
          </a:p>
        </p:txBody>
      </p:sp>
      <p:sp>
        <p:nvSpPr>
          <p:cNvPr id="4" name="Marcador de número de diapositiva 3"/>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18763595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contenido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F11664-8105-49F7-AE0D-D143A286BD6E}" type="datetimeFigureOut">
              <a:rPr lang="en-US" smtClean="0"/>
              <a:t>4/7/2024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26512765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p:cNvSpPr>
            <a:spLocks noGrp="1"/>
          </p:cNvSpPr>
          <p:nvPr>
            <p:ph type="title"/>
          </p:nvPr>
        </p:nvSpPr>
        <p:spPr>
          <a:xfrm>
            <a:off x="839788" y="457200"/>
            <a:ext cx="3932237" cy="1600200"/>
          </a:xfrm>
        </p:spPr>
        <p:txBody>
          <a:bodyPr anchor="b"/>
          <a:lstStyle>
            <a:lvl1pPr>
              <a:defRPr sz="3200"/>
            </a:lvl1pPr>
          </a:lstStyle>
          <a:p>
            <a:r>
              <a:rPr lang="es-ES" smtClean="0"/>
              <a:t>Haga clic para modificar el estilo de título del patrón</a:t>
            </a:r>
            <a:endParaRPr lang="en-US"/>
          </a:p>
        </p:txBody>
      </p:sp>
      <p:sp>
        <p:nvSpPr>
          <p:cNvPr id="3" name="Marcador de posición de imagen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Marcador de texto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smtClean="0"/>
              <a:t>Editar el estilo de texto del patrón</a:t>
            </a:r>
          </a:p>
        </p:txBody>
      </p:sp>
      <p:sp>
        <p:nvSpPr>
          <p:cNvPr id="5" name="Marcador de fecha 4"/>
          <p:cNvSpPr>
            <a:spLocks noGrp="1"/>
          </p:cNvSpPr>
          <p:nvPr>
            <p:ph type="dt" sz="half" idx="10"/>
          </p:nvPr>
        </p:nvSpPr>
        <p:spPr/>
        <p:txBody>
          <a:bodyPr/>
          <a:lstStyle/>
          <a:p>
            <a:fld id="{09F11664-8105-49F7-AE0D-D143A286BD6E}" type="datetimeFigureOut">
              <a:rPr lang="en-US" smtClean="0"/>
              <a:t>4/7/2024</a:t>
            </a:fld>
            <a:endParaRPr lang="en-US"/>
          </a:p>
        </p:txBody>
      </p:sp>
      <p:sp>
        <p:nvSpPr>
          <p:cNvPr id="6" name="Marcador de pie de página 5"/>
          <p:cNvSpPr>
            <a:spLocks noGrp="1"/>
          </p:cNvSpPr>
          <p:nvPr>
            <p:ph type="ftr" sz="quarter" idx="11"/>
          </p:nvPr>
        </p:nvSpPr>
        <p:spPr/>
        <p:txBody>
          <a:bodyPr/>
          <a:lstStyle/>
          <a:p>
            <a:endParaRPr lang="en-US"/>
          </a:p>
        </p:txBody>
      </p:sp>
      <p:sp>
        <p:nvSpPr>
          <p:cNvPr id="7" name="Marcador de número de diapositiva 6"/>
          <p:cNvSpPr>
            <a:spLocks noGrp="1"/>
          </p:cNvSpPr>
          <p:nvPr>
            <p:ph type="sldNum" sz="quarter" idx="12"/>
          </p:nvPr>
        </p:nvSpPr>
        <p:spPr/>
        <p:txBody>
          <a:bodyPr/>
          <a:lstStyle/>
          <a:p>
            <a:fld id="{876B9013-FB03-4D55-A7C8-9B4329E21437}" type="slidenum">
              <a:rPr lang="en-US" smtClean="0"/>
              <a:t>‹Nº›</a:t>
            </a:fld>
            <a:endParaRPr lang="en-US"/>
          </a:p>
        </p:txBody>
      </p:sp>
    </p:spTree>
    <p:extLst>
      <p:ext uri="{BB962C8B-B14F-4D97-AF65-F5344CB8AC3E}">
        <p14:creationId xmlns:p14="http://schemas.microsoft.com/office/powerpoint/2010/main" val="35319404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s-ES" smtClean="0"/>
              <a:t>Haga clic para modificar el estilo de título del patrón</a:t>
            </a:r>
            <a:endParaRPr lang="en-US"/>
          </a:p>
        </p:txBody>
      </p:sp>
      <p:sp>
        <p:nvSpPr>
          <p:cNvPr id="3" name="Marcador de texto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s-ES" smtClean="0"/>
              <a:t>Editar el estilo de texto del patrón</a:t>
            </a:r>
          </a:p>
          <a:p>
            <a:pPr lvl="1"/>
            <a:r>
              <a:rPr lang="es-ES" smtClean="0"/>
              <a:t>Segundo nivel</a:t>
            </a:r>
          </a:p>
          <a:p>
            <a:pPr lvl="2"/>
            <a:r>
              <a:rPr lang="es-ES" smtClean="0"/>
              <a:t>Tercer nivel</a:t>
            </a:r>
          </a:p>
          <a:p>
            <a:pPr lvl="3"/>
            <a:r>
              <a:rPr lang="es-ES" smtClean="0"/>
              <a:t>Cuarto nivel</a:t>
            </a:r>
          </a:p>
          <a:p>
            <a:pPr lvl="4"/>
            <a:r>
              <a:rPr lang="es-ES" smtClean="0"/>
              <a:t>Quinto nivel</a:t>
            </a:r>
            <a:endParaRPr lang="en-US"/>
          </a:p>
        </p:txBody>
      </p:sp>
      <p:sp>
        <p:nvSpPr>
          <p:cNvPr id="4" name="Marcador de fecha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9F11664-8105-49F7-AE0D-D143A286BD6E}" type="datetimeFigureOut">
              <a:rPr lang="en-US" smtClean="0"/>
              <a:t>4/7/2024</a:t>
            </a:fld>
            <a:endParaRPr lang="en-US"/>
          </a:p>
        </p:txBody>
      </p:sp>
      <p:sp>
        <p:nvSpPr>
          <p:cNvPr id="5" name="Marcador de pie de página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Marcador de número de diapositiva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6B9013-FB03-4D55-A7C8-9B4329E21437}" type="slidenum">
              <a:rPr lang="en-US" smtClean="0"/>
              <a:t>‹Nº›</a:t>
            </a:fld>
            <a:endParaRPr lang="en-US"/>
          </a:p>
        </p:txBody>
      </p:sp>
    </p:spTree>
    <p:extLst>
      <p:ext uri="{BB962C8B-B14F-4D97-AF65-F5344CB8AC3E}">
        <p14:creationId xmlns:p14="http://schemas.microsoft.com/office/powerpoint/2010/main" val="17150752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jpg"/><Relationship Id="rId4" Type="http://schemas.openxmlformats.org/officeDocument/2006/relationships/image" Target="../media/image16.png"/><Relationship Id="rId9" Type="http://schemas.openxmlformats.org/officeDocument/2006/relationships/image" Target="../media/image21.png"/></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3.jp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1">
            <a:extLst>
              <a:ext uri="{FF2B5EF4-FFF2-40B4-BE49-F238E27FC236}">
                <a16:creationId xmlns:a16="http://schemas.microsoft.com/office/drawing/2014/main" id="{9DC66159-C388-4239-B779-8B52EB223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29"/>
            <a:ext cx="3494314"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 name="Picture 2">
            <a:extLst>
              <a:ext uri="{FF2B5EF4-FFF2-40B4-BE49-F238E27FC236}">
                <a16:creationId xmlns:a16="http://schemas.microsoft.com/office/drawing/2014/main" id="{88495DEA-FEBE-4103-85AD-41859F53F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902" y="144680"/>
            <a:ext cx="2328863" cy="625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6" name="Text Box 3">
            <a:extLst>
              <a:ext uri="{FF2B5EF4-FFF2-40B4-BE49-F238E27FC236}">
                <a16:creationId xmlns:a16="http://schemas.microsoft.com/office/drawing/2014/main" id="{E1923479-41EA-4291-AA4D-9AA7710E0BC2}"/>
              </a:ext>
            </a:extLst>
          </p:cNvPr>
          <p:cNvSpPr txBox="1">
            <a:spLocks noChangeArrowheads="1"/>
          </p:cNvSpPr>
          <p:nvPr/>
        </p:nvSpPr>
        <p:spPr bwMode="auto">
          <a:xfrm>
            <a:off x="3611879" y="945885"/>
            <a:ext cx="8138161" cy="21258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sz="2600" b="1" dirty="0" smtClean="0">
                <a:solidFill>
                  <a:schemeClr val="tx1"/>
                </a:solidFill>
                <a:effectLst/>
                <a:ea typeface="Calibri" panose="020F0502020204030204" pitchFamily="34" charset="0"/>
              </a:rPr>
              <a:t>Herramienta informática de procesamiento del lenguaje natural para el reconocimiento de entidades nombradas en </a:t>
            </a:r>
            <a:r>
              <a:rPr lang="es-ES" sz="2600" b="1" dirty="0" err="1" smtClean="0">
                <a:solidFill>
                  <a:schemeClr val="tx1"/>
                </a:solidFill>
                <a:effectLst/>
                <a:ea typeface="Calibri" panose="020F0502020204030204" pitchFamily="34" charset="0"/>
              </a:rPr>
              <a:t>espa</a:t>
            </a:r>
            <a:r>
              <a:rPr lang="es-US" sz="2600" b="1" dirty="0" err="1" smtClean="0">
                <a:solidFill>
                  <a:schemeClr val="tx1"/>
                </a:solidFill>
                <a:effectLst/>
                <a:ea typeface="Calibri" panose="020F0502020204030204" pitchFamily="34" charset="0"/>
              </a:rPr>
              <a:t>ñol</a:t>
            </a:r>
            <a:endParaRPr lang="es-ES" sz="2600" b="1" dirty="0" smtClean="0">
              <a:solidFill>
                <a:schemeClr val="tx1"/>
              </a:solidFill>
              <a:effectLst/>
              <a:ea typeface="Calibri" panose="020F0502020204030204" pitchFamily="34" charset="0"/>
            </a:endParaRPr>
          </a:p>
          <a:p>
            <a:pPr algn="ctr"/>
            <a:endParaRPr lang="es-ES" sz="2600" b="1" dirty="0" smtClean="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
        <p:nvSpPr>
          <p:cNvPr id="7" name="CuadroTexto 6">
            <a:extLst>
              <a:ext uri="{FF2B5EF4-FFF2-40B4-BE49-F238E27FC236}">
                <a16:creationId xmlns:a16="http://schemas.microsoft.com/office/drawing/2014/main" id="{34929A58-3F91-74DA-6F65-147BB2BDD97E}"/>
              </a:ext>
            </a:extLst>
          </p:cNvPr>
          <p:cNvSpPr txBox="1"/>
          <p:nvPr/>
        </p:nvSpPr>
        <p:spPr>
          <a:xfrm>
            <a:off x="4683492" y="2308735"/>
            <a:ext cx="5676439" cy="2492990"/>
          </a:xfrm>
          <a:prstGeom prst="rect">
            <a:avLst/>
          </a:prstGeom>
          <a:noFill/>
        </p:spPr>
        <p:txBody>
          <a:bodyPr wrap="square">
            <a:spAutoFit/>
          </a:bodyPr>
          <a:lstStyle/>
          <a:p>
            <a:pPr algn="ctr"/>
            <a:r>
              <a:rPr lang="es-ES" sz="2400" b="1" dirty="0">
                <a:latin typeface="Calibri" panose="020F0502020204030204" pitchFamily="34" charset="0"/>
                <a:cs typeface="Calibri" panose="020F0502020204030204" pitchFamily="34" charset="0"/>
              </a:rPr>
              <a:t>Autor</a:t>
            </a:r>
          </a:p>
          <a:p>
            <a:pPr algn="ctr"/>
            <a:r>
              <a:rPr lang="es-ES" sz="2400" b="1" dirty="0" smtClean="0">
                <a:latin typeface="Calibri" panose="020F0502020204030204" pitchFamily="34" charset="0"/>
                <a:cs typeface="Calibri" panose="020F0502020204030204" pitchFamily="34" charset="0"/>
              </a:rPr>
              <a:t>Luis Andrés </a:t>
            </a:r>
            <a:r>
              <a:rPr lang="es-ES" sz="2400" b="1" dirty="0" err="1" smtClean="0">
                <a:latin typeface="Calibri" panose="020F0502020204030204" pitchFamily="34" charset="0"/>
                <a:cs typeface="Calibri" panose="020F0502020204030204" pitchFamily="34" charset="0"/>
              </a:rPr>
              <a:t>Licea</a:t>
            </a:r>
            <a:r>
              <a:rPr lang="es-ES" sz="2400" b="1" dirty="0" smtClean="0">
                <a:latin typeface="Calibri" panose="020F0502020204030204" pitchFamily="34" charset="0"/>
                <a:cs typeface="Calibri" panose="020F0502020204030204" pitchFamily="34" charset="0"/>
              </a:rPr>
              <a:t> Berenguer</a:t>
            </a:r>
            <a:endParaRPr lang="es-ES" sz="2400" b="1" dirty="0">
              <a:latin typeface="Calibri" panose="020F0502020204030204" pitchFamily="34" charset="0"/>
              <a:cs typeface="Calibri" panose="020F0502020204030204" pitchFamily="34" charset="0"/>
            </a:endParaRPr>
          </a:p>
          <a:p>
            <a:pPr algn="ctr"/>
            <a:r>
              <a:rPr lang="es-ES" sz="2000" b="1" dirty="0">
                <a:latin typeface="Calibri" panose="020F0502020204030204" pitchFamily="34" charset="0"/>
                <a:cs typeface="Calibri" panose="020F0502020204030204" pitchFamily="34" charset="0"/>
              </a:rPr>
              <a:t>Tutor </a:t>
            </a:r>
            <a:endParaRPr lang="es-ES" sz="2000" b="1" dirty="0">
              <a:latin typeface="Calibri" panose="020F0502020204030204" pitchFamily="34" charset="0"/>
              <a:cs typeface="Calibri" panose="020F0502020204030204" pitchFamily="34" charset="0"/>
            </a:endParaRPr>
          </a:p>
          <a:p>
            <a:pPr algn="ctr"/>
            <a:r>
              <a:rPr lang="es-ES" sz="2000" b="1" dirty="0" err="1" smtClean="0">
                <a:latin typeface="Calibri" panose="020F0502020204030204" pitchFamily="34" charset="0"/>
                <a:cs typeface="Calibri" panose="020F0502020204030204" pitchFamily="34" charset="0"/>
              </a:rPr>
              <a:t>Dr.C</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Dionis</a:t>
            </a:r>
            <a:r>
              <a:rPr lang="es-ES" sz="2000" b="1" dirty="0" smtClean="0">
                <a:latin typeface="Calibri" panose="020F0502020204030204" pitchFamily="34" charset="0"/>
                <a:cs typeface="Calibri" panose="020F0502020204030204" pitchFamily="34" charset="0"/>
              </a:rPr>
              <a:t> López Ramos</a:t>
            </a:r>
            <a:endParaRPr lang="es-ES" sz="2000" b="1" dirty="0">
              <a:latin typeface="Calibri" panose="020F0502020204030204" pitchFamily="34" charset="0"/>
              <a:cs typeface="Calibri" panose="020F0502020204030204" pitchFamily="34" charset="0"/>
            </a:endParaRPr>
          </a:p>
          <a:p>
            <a:pPr algn="ctr"/>
            <a:r>
              <a:rPr lang="es-ES" sz="2000" b="1" dirty="0" err="1">
                <a:latin typeface="Calibri" panose="020F0502020204030204" pitchFamily="34" charset="0"/>
                <a:cs typeface="Calibri" panose="020F0502020204030204" pitchFamily="34" charset="0"/>
              </a:rPr>
              <a:t>MSc</a:t>
            </a:r>
            <a:r>
              <a:rPr lang="es-ES" sz="2000" b="1" dirty="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Jose</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Ernaldo</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Cruzata</a:t>
            </a:r>
            <a:r>
              <a:rPr lang="es-ES" sz="2000" b="1" dirty="0" smtClean="0">
                <a:latin typeface="Calibri" panose="020F0502020204030204" pitchFamily="34" charset="0"/>
                <a:cs typeface="Calibri" panose="020F0502020204030204" pitchFamily="34" charset="0"/>
              </a:rPr>
              <a:t> Ferrer</a:t>
            </a:r>
          </a:p>
          <a:p>
            <a:pPr algn="ctr"/>
            <a:endParaRPr lang="es-ES" sz="2000" b="1" dirty="0">
              <a:latin typeface="Calibri" panose="020F0502020204030204" pitchFamily="34" charset="0"/>
              <a:cs typeface="Calibri" panose="020F0502020204030204" pitchFamily="34" charset="0"/>
            </a:endParaRPr>
          </a:p>
          <a:p>
            <a:pPr algn="ctr"/>
            <a:endParaRPr lang="es-ES" sz="2800" b="1" dirty="0">
              <a:latin typeface="Calibri" panose="020F0502020204030204" pitchFamily="34" charset="0"/>
              <a:cs typeface="Calibri" panose="020F0502020204030204" pitchFamily="34" charset="0"/>
            </a:endParaRPr>
          </a:p>
        </p:txBody>
      </p:sp>
      <p:sp>
        <p:nvSpPr>
          <p:cNvPr id="9" name="Text Box 3">
            <a:extLst>
              <a:ext uri="{FF2B5EF4-FFF2-40B4-BE49-F238E27FC236}">
                <a16:creationId xmlns:a16="http://schemas.microsoft.com/office/drawing/2014/main" id="{47DE047C-BC85-4E10-D7FE-79155DC5475E}"/>
              </a:ext>
            </a:extLst>
          </p:cNvPr>
          <p:cNvSpPr txBox="1">
            <a:spLocks noChangeArrowheads="1"/>
          </p:cNvSpPr>
          <p:nvPr/>
        </p:nvSpPr>
        <p:spPr bwMode="auto">
          <a:xfrm>
            <a:off x="3616777" y="4646757"/>
            <a:ext cx="8224703" cy="2064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b="1" dirty="0">
                <a:solidFill>
                  <a:schemeClr val="tx1"/>
                </a:solidFill>
                <a:effectLst/>
                <a:ea typeface="Calibri" panose="020F0502020204030204" pitchFamily="34" charset="0"/>
              </a:rPr>
              <a:t>Facultad de Ingeniería en Telecomunicaciones, Informática y Biom</a:t>
            </a:r>
            <a:r>
              <a:rPr lang="es-ES" b="1" dirty="0">
                <a:solidFill>
                  <a:schemeClr val="tx1"/>
                </a:solidFill>
                <a:ea typeface="Calibri" panose="020F0502020204030204" pitchFamily="34" charset="0"/>
              </a:rPr>
              <a:t>édica</a:t>
            </a:r>
            <a:endParaRPr lang="es-ES" b="1" dirty="0">
              <a:solidFill>
                <a:schemeClr val="tx1"/>
              </a:solidFill>
              <a:effectLst/>
              <a:ea typeface="Calibri" panose="020F0502020204030204" pitchFamily="34" charset="0"/>
            </a:endParaRPr>
          </a:p>
          <a:p>
            <a:pPr algn="ctr"/>
            <a:r>
              <a:rPr lang="es-ES" b="1" dirty="0">
                <a:solidFill>
                  <a:schemeClr val="tx1"/>
                </a:solidFill>
                <a:ea typeface="Calibri" panose="020F0502020204030204" pitchFamily="34" charset="0"/>
              </a:rPr>
              <a:t>Departamento de Ingeniería Informática</a:t>
            </a:r>
          </a:p>
          <a:p>
            <a:pPr algn="ctr"/>
            <a:r>
              <a:rPr lang="es-ES" b="1" dirty="0">
                <a:solidFill>
                  <a:schemeClr val="tx1"/>
                </a:solidFill>
                <a:effectLst/>
                <a:ea typeface="Calibri" panose="020F0502020204030204" pitchFamily="34" charset="0"/>
              </a:rPr>
              <a:t>Proyecto </a:t>
            </a:r>
            <a:r>
              <a:rPr lang="es-ES" b="1" dirty="0">
                <a:solidFill>
                  <a:schemeClr val="tx1"/>
                </a:solidFill>
                <a:ea typeface="Calibri" panose="020F0502020204030204" pitchFamily="34" charset="0"/>
              </a:rPr>
              <a:t>de Investigación </a:t>
            </a:r>
          </a:p>
          <a:p>
            <a:pPr algn="ctr"/>
            <a:endParaRPr lang="es-ES" sz="2600" b="1" dirty="0">
              <a:solidFill>
                <a:schemeClr val="tx1"/>
              </a:solidFill>
            </a:endParaRPr>
          </a:p>
          <a:p>
            <a:pPr algn="ctr"/>
            <a:r>
              <a:rPr lang="es-ES" sz="2000" b="1" dirty="0">
                <a:solidFill>
                  <a:schemeClr val="tx1"/>
                </a:solidFill>
              </a:rPr>
              <a:t>Santiago de Cuba, </a:t>
            </a:r>
            <a:r>
              <a:rPr lang="es-ES" sz="2000" b="1" dirty="0" smtClean="0">
                <a:solidFill>
                  <a:schemeClr val="tx1"/>
                </a:solidFill>
              </a:rPr>
              <a:t>abril</a:t>
            </a:r>
            <a:r>
              <a:rPr lang="es-ES" sz="2000" b="1" dirty="0" smtClean="0">
                <a:solidFill>
                  <a:schemeClr val="tx1"/>
                </a:solidFill>
              </a:rPr>
              <a:t>, 2024</a:t>
            </a:r>
            <a:endParaRPr lang="es-ES" sz="2000" b="1" dirty="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3724790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48114" y="157141"/>
            <a:ext cx="12329551" cy="1446550"/>
          </a:xfrm>
          <a:prstGeom prst="rect">
            <a:avLst/>
          </a:prstGeom>
          <a:noFill/>
        </p:spPr>
        <p:txBody>
          <a:bodyPr wrap="squar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Sistemas con reconocimiento de entidades nombradas</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p:nvPr/>
        </p:nvPicPr>
        <p:blipFill>
          <a:blip r:embed="rId2"/>
          <a:stretch/>
        </p:blipFill>
        <p:spPr bwMode="auto">
          <a:xfrm>
            <a:off x="248114" y="2106068"/>
            <a:ext cx="2979718" cy="2309941"/>
          </a:xfrm>
          <a:prstGeom prst="rect">
            <a:avLst/>
          </a:prstGeom>
          <a:ln w="28575">
            <a:solidFill>
              <a:schemeClr val="tx1"/>
            </a:solidFill>
          </a:ln>
        </p:spPr>
      </p:pic>
      <p:sp>
        <p:nvSpPr>
          <p:cNvPr id="4" name="Rectángulo 3"/>
          <p:cNvSpPr/>
          <p:nvPr/>
        </p:nvSpPr>
        <p:spPr>
          <a:xfrm>
            <a:off x="792010" y="4534881"/>
            <a:ext cx="1409361" cy="506292"/>
          </a:xfrm>
          <a:prstGeom prst="rect">
            <a:avLst/>
          </a:prstGeom>
        </p:spPr>
        <p:txBody>
          <a:bodyPr wrap="none">
            <a:spAutoFit/>
          </a:bodyPr>
          <a:lstStyle/>
          <a:p>
            <a:pPr algn="ctr">
              <a:lnSpc>
                <a:spcPct val="150000"/>
              </a:lnSpc>
            </a:pPr>
            <a:r>
              <a:rPr lang="es-ES" sz="2000" b="1" dirty="0" smtClean="0"/>
              <a:t>Google NLP</a:t>
            </a:r>
          </a:p>
        </p:txBody>
      </p:sp>
      <p:pic>
        <p:nvPicPr>
          <p:cNvPr id="5" name="Imagen 4"/>
          <p:cNvPicPr/>
          <p:nvPr/>
        </p:nvPicPr>
        <p:blipFill>
          <a:blip r:embed="rId3"/>
          <a:stretch/>
        </p:blipFill>
        <p:spPr bwMode="auto">
          <a:xfrm>
            <a:off x="4636006" y="2106067"/>
            <a:ext cx="2743200" cy="2309941"/>
          </a:xfrm>
          <a:prstGeom prst="rect">
            <a:avLst/>
          </a:prstGeom>
          <a:ln w="28575">
            <a:solidFill>
              <a:schemeClr val="tx1"/>
            </a:solidFill>
          </a:ln>
        </p:spPr>
      </p:pic>
      <p:pic>
        <p:nvPicPr>
          <p:cNvPr id="6" name="Imagen 5"/>
          <p:cNvPicPr/>
          <p:nvPr/>
        </p:nvPicPr>
        <p:blipFill>
          <a:blip r:embed="rId4"/>
          <a:stretch/>
        </p:blipFill>
        <p:spPr bwMode="auto">
          <a:xfrm>
            <a:off x="8417144" y="2106067"/>
            <a:ext cx="3305463" cy="2309941"/>
          </a:xfrm>
          <a:prstGeom prst="rect">
            <a:avLst/>
          </a:prstGeom>
          <a:ln w="28575">
            <a:solidFill>
              <a:schemeClr val="tx1"/>
            </a:solidFill>
          </a:ln>
        </p:spPr>
      </p:pic>
      <p:sp>
        <p:nvSpPr>
          <p:cNvPr id="8" name="Rectángulo 7"/>
          <p:cNvSpPr/>
          <p:nvPr/>
        </p:nvSpPr>
        <p:spPr>
          <a:xfrm>
            <a:off x="5459188" y="4534881"/>
            <a:ext cx="1096840" cy="506292"/>
          </a:xfrm>
          <a:prstGeom prst="rect">
            <a:avLst/>
          </a:prstGeom>
        </p:spPr>
        <p:txBody>
          <a:bodyPr wrap="none">
            <a:spAutoFit/>
          </a:bodyPr>
          <a:lstStyle/>
          <a:p>
            <a:pPr algn="ctr">
              <a:lnSpc>
                <a:spcPct val="150000"/>
              </a:lnSpc>
            </a:pPr>
            <a:r>
              <a:rPr lang="es-ES" sz="2000" b="1" dirty="0" err="1" smtClean="0"/>
              <a:t>ChatGPT</a:t>
            </a:r>
            <a:endParaRPr lang="es-ES" sz="2000" b="1" dirty="0" smtClean="0"/>
          </a:p>
        </p:txBody>
      </p:sp>
      <p:sp>
        <p:nvSpPr>
          <p:cNvPr id="9" name="Rectángulo 8"/>
          <p:cNvSpPr/>
          <p:nvPr/>
        </p:nvSpPr>
        <p:spPr>
          <a:xfrm>
            <a:off x="8777154" y="4534881"/>
            <a:ext cx="2585452" cy="506292"/>
          </a:xfrm>
          <a:prstGeom prst="rect">
            <a:avLst/>
          </a:prstGeom>
        </p:spPr>
        <p:txBody>
          <a:bodyPr wrap="none">
            <a:spAutoFit/>
          </a:bodyPr>
          <a:lstStyle/>
          <a:p>
            <a:pPr algn="ctr">
              <a:lnSpc>
                <a:spcPct val="150000"/>
              </a:lnSpc>
            </a:pPr>
            <a:r>
              <a:rPr lang="es-ES" sz="2000" b="1" dirty="0" smtClean="0"/>
              <a:t>IBM Watson Discovery</a:t>
            </a:r>
          </a:p>
        </p:txBody>
      </p:sp>
    </p:spTree>
    <p:extLst>
      <p:ext uri="{BB962C8B-B14F-4D97-AF65-F5344CB8AC3E}">
        <p14:creationId xmlns:p14="http://schemas.microsoft.com/office/powerpoint/2010/main" val="39461312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4649" y="27992"/>
            <a:ext cx="12329551" cy="1446550"/>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Modelos de reconocimiento </a:t>
            </a:r>
          </a:p>
          <a:p>
            <a:r>
              <a:rPr lang="es-ES" sz="4400" dirty="0" smtClean="0">
                <a:ln w="0"/>
                <a:effectLst>
                  <a:outerShdw blurRad="38100" dist="19050" dir="2700000" algn="tl" rotWithShape="0">
                    <a:schemeClr val="dk1">
                      <a:alpha val="40000"/>
                    </a:schemeClr>
                  </a:outerShdw>
                </a:effectLst>
              </a:rPr>
              <a:t>de Entidades nombradas</a:t>
            </a:r>
            <a:endParaRPr lang="es-E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5" name="Tabla 4"/>
          <p:cNvGraphicFramePr>
            <a:graphicFrameLocks noGrp="1"/>
          </p:cNvGraphicFramePr>
          <p:nvPr>
            <p:extLst>
              <p:ext uri="{D42A27DB-BD31-4B8C-83A1-F6EECF244321}">
                <p14:modId xmlns:p14="http://schemas.microsoft.com/office/powerpoint/2010/main" val="3269669149"/>
              </p:ext>
            </p:extLst>
          </p:nvPr>
        </p:nvGraphicFramePr>
        <p:xfrm>
          <a:off x="301751" y="1758006"/>
          <a:ext cx="11622024" cy="4478200"/>
        </p:xfrm>
        <a:graphic>
          <a:graphicData uri="http://schemas.openxmlformats.org/drawingml/2006/table">
            <a:tbl>
              <a:tblPr firstRow="1" bandRow="1">
                <a:tableStyleId>{5C22544A-7EE6-4342-B048-85BDC9FD1C3A}</a:tableStyleId>
              </a:tblPr>
              <a:tblGrid>
                <a:gridCol w="3874008">
                  <a:extLst>
                    <a:ext uri="{9D8B030D-6E8A-4147-A177-3AD203B41FA5}">
                      <a16:colId xmlns:a16="http://schemas.microsoft.com/office/drawing/2014/main" val="1955582819"/>
                    </a:ext>
                  </a:extLst>
                </a:gridCol>
                <a:gridCol w="3874008">
                  <a:extLst>
                    <a:ext uri="{9D8B030D-6E8A-4147-A177-3AD203B41FA5}">
                      <a16:colId xmlns:a16="http://schemas.microsoft.com/office/drawing/2014/main" val="1916070728"/>
                    </a:ext>
                  </a:extLst>
                </a:gridCol>
                <a:gridCol w="3874008">
                  <a:extLst>
                    <a:ext uri="{9D8B030D-6E8A-4147-A177-3AD203B41FA5}">
                      <a16:colId xmlns:a16="http://schemas.microsoft.com/office/drawing/2014/main" val="721427461"/>
                    </a:ext>
                  </a:extLst>
                </a:gridCol>
              </a:tblGrid>
              <a:tr h="895640">
                <a:tc>
                  <a:txBody>
                    <a:bodyPr/>
                    <a:lstStyle/>
                    <a:p>
                      <a:r>
                        <a:rPr lang="es-US" sz="3200" dirty="0" smtClean="0"/>
                        <a:t>MODELO</a:t>
                      </a:r>
                      <a:endParaRPr lang="en-US" sz="3200" dirty="0"/>
                    </a:p>
                  </a:txBody>
                  <a:tcPr/>
                </a:tc>
                <a:tc>
                  <a:txBody>
                    <a:bodyPr/>
                    <a:lstStyle/>
                    <a:p>
                      <a:r>
                        <a:rPr lang="es-US" sz="3200" dirty="0" smtClean="0"/>
                        <a:t>PESO</a:t>
                      </a:r>
                      <a:endParaRPr lang="en-US" sz="3200" dirty="0"/>
                    </a:p>
                  </a:txBody>
                  <a:tcPr/>
                </a:tc>
                <a:tc>
                  <a:txBody>
                    <a:bodyPr/>
                    <a:lstStyle/>
                    <a:p>
                      <a:r>
                        <a:rPr lang="es-US" sz="3200" dirty="0" smtClean="0"/>
                        <a:t>PRECISIÓN</a:t>
                      </a:r>
                      <a:endParaRPr lang="en-US" sz="3200" dirty="0"/>
                    </a:p>
                  </a:txBody>
                  <a:tcPr/>
                </a:tc>
                <a:extLst>
                  <a:ext uri="{0D108BD9-81ED-4DB2-BD59-A6C34878D82A}">
                    <a16:rowId xmlns:a16="http://schemas.microsoft.com/office/drawing/2014/main" val="15336405"/>
                  </a:ext>
                </a:extLst>
              </a:tr>
              <a:tr h="895640">
                <a:tc>
                  <a:txBody>
                    <a:bodyPr/>
                    <a:lstStyle/>
                    <a:p>
                      <a:r>
                        <a:rPr lang="es-US" sz="2800" dirty="0" smtClean="0"/>
                        <a:t>Spacy</a:t>
                      </a:r>
                      <a:endParaRPr lang="en-US" sz="2800" dirty="0"/>
                    </a:p>
                  </a:txBody>
                  <a:tcPr/>
                </a:tc>
                <a:tc>
                  <a:txBody>
                    <a:bodyPr/>
                    <a:lstStyle/>
                    <a:p>
                      <a:r>
                        <a:rPr lang="es-US" sz="2800" dirty="0" smtClean="0"/>
                        <a:t>541 MB</a:t>
                      </a:r>
                      <a:endParaRPr lang="en-US" sz="2800" dirty="0"/>
                    </a:p>
                  </a:txBody>
                  <a:tcPr/>
                </a:tc>
                <a:tc>
                  <a:txBody>
                    <a:bodyPr/>
                    <a:lstStyle/>
                    <a:p>
                      <a:r>
                        <a:rPr lang="es-US" sz="2800" dirty="0" smtClean="0"/>
                        <a:t>90%</a:t>
                      </a:r>
                      <a:endParaRPr lang="en-US" sz="2800" dirty="0"/>
                    </a:p>
                  </a:txBody>
                  <a:tcPr/>
                </a:tc>
                <a:extLst>
                  <a:ext uri="{0D108BD9-81ED-4DB2-BD59-A6C34878D82A}">
                    <a16:rowId xmlns:a16="http://schemas.microsoft.com/office/drawing/2014/main" val="3808883018"/>
                  </a:ext>
                </a:extLst>
              </a:tr>
              <a:tr h="895640">
                <a:tc>
                  <a:txBody>
                    <a:bodyPr/>
                    <a:lstStyle/>
                    <a:p>
                      <a:r>
                        <a:rPr lang="es-US" sz="2800" dirty="0" err="1" smtClean="0"/>
                        <a:t>Bert</a:t>
                      </a:r>
                      <a:endParaRPr lang="en-US" sz="2800" dirty="0"/>
                    </a:p>
                  </a:txBody>
                  <a:tcPr/>
                </a:tc>
                <a:tc>
                  <a:txBody>
                    <a:bodyPr/>
                    <a:lstStyle/>
                    <a:p>
                      <a:r>
                        <a:rPr lang="es-US" sz="2800" dirty="0" smtClean="0"/>
                        <a:t>420 MB</a:t>
                      </a:r>
                      <a:endParaRPr lang="en-US" sz="2800" dirty="0"/>
                    </a:p>
                  </a:txBody>
                  <a:tcPr/>
                </a:tc>
                <a:tc>
                  <a:txBody>
                    <a:bodyPr/>
                    <a:lstStyle/>
                    <a:p>
                      <a:r>
                        <a:rPr lang="es-US" sz="2800" dirty="0" smtClean="0"/>
                        <a:t>89.86%</a:t>
                      </a:r>
                      <a:endParaRPr lang="en-US" sz="2800" dirty="0"/>
                    </a:p>
                  </a:txBody>
                  <a:tcPr/>
                </a:tc>
                <a:extLst>
                  <a:ext uri="{0D108BD9-81ED-4DB2-BD59-A6C34878D82A}">
                    <a16:rowId xmlns:a16="http://schemas.microsoft.com/office/drawing/2014/main" val="2351723610"/>
                  </a:ext>
                </a:extLst>
              </a:tr>
              <a:tr h="895640">
                <a:tc>
                  <a:txBody>
                    <a:bodyPr/>
                    <a:lstStyle/>
                    <a:p>
                      <a:r>
                        <a:rPr lang="es-US" sz="2800" dirty="0" err="1" smtClean="0"/>
                        <a:t>Flair</a:t>
                      </a:r>
                      <a:endParaRPr lang="en-US" sz="2800" dirty="0"/>
                    </a:p>
                  </a:txBody>
                  <a:tcPr/>
                </a:tc>
                <a:tc>
                  <a:txBody>
                    <a:bodyPr/>
                    <a:lstStyle/>
                    <a:p>
                      <a:r>
                        <a:rPr lang="es-US" sz="2800" dirty="0" smtClean="0"/>
                        <a:t>1.72 GB</a:t>
                      </a:r>
                      <a:endParaRPr lang="en-US" sz="2800" dirty="0"/>
                    </a:p>
                  </a:txBody>
                  <a:tcPr/>
                </a:tc>
                <a:tc>
                  <a:txBody>
                    <a:bodyPr/>
                    <a:lstStyle/>
                    <a:p>
                      <a:r>
                        <a:rPr lang="es-US" sz="2800" dirty="0" smtClean="0"/>
                        <a:t>86.65%</a:t>
                      </a:r>
                      <a:endParaRPr lang="en-US" sz="2800" dirty="0"/>
                    </a:p>
                  </a:txBody>
                  <a:tcPr/>
                </a:tc>
                <a:extLst>
                  <a:ext uri="{0D108BD9-81ED-4DB2-BD59-A6C34878D82A}">
                    <a16:rowId xmlns:a16="http://schemas.microsoft.com/office/drawing/2014/main" val="4162763566"/>
                  </a:ext>
                </a:extLst>
              </a:tr>
              <a:tr h="895640">
                <a:tc>
                  <a:txBody>
                    <a:bodyPr/>
                    <a:lstStyle/>
                    <a:p>
                      <a:r>
                        <a:rPr lang="es-US" sz="2800" dirty="0" err="1" smtClean="0"/>
                        <a:t>Standford</a:t>
                      </a:r>
                      <a:endParaRPr lang="en-US" sz="2800" dirty="0"/>
                    </a:p>
                  </a:txBody>
                  <a:tcPr/>
                </a:tc>
                <a:tc>
                  <a:txBody>
                    <a:bodyPr/>
                    <a:lstStyle/>
                    <a:p>
                      <a:r>
                        <a:rPr lang="es-US" sz="2800" dirty="0" smtClean="0"/>
                        <a:t>635 MB</a:t>
                      </a:r>
                      <a:endParaRPr lang="en-US" sz="2800" dirty="0"/>
                    </a:p>
                  </a:txBody>
                  <a:tcPr/>
                </a:tc>
                <a:tc>
                  <a:txBody>
                    <a:bodyPr/>
                    <a:lstStyle/>
                    <a:p>
                      <a:r>
                        <a:rPr lang="es-US" sz="2800" dirty="0" smtClean="0"/>
                        <a:t>N/A</a:t>
                      </a:r>
                      <a:endParaRPr lang="en-US" sz="2800" dirty="0"/>
                    </a:p>
                  </a:txBody>
                  <a:tcPr/>
                </a:tc>
                <a:extLst>
                  <a:ext uri="{0D108BD9-81ED-4DB2-BD59-A6C34878D82A}">
                    <a16:rowId xmlns:a16="http://schemas.microsoft.com/office/drawing/2014/main" val="2804572348"/>
                  </a:ext>
                </a:extLst>
              </a:tr>
            </a:tbl>
          </a:graphicData>
        </a:graphic>
      </p:graphicFrame>
      <p:sp>
        <p:nvSpPr>
          <p:cNvPr id="6" name="Rectángulo 5"/>
          <p:cNvSpPr/>
          <p:nvPr/>
        </p:nvSpPr>
        <p:spPr>
          <a:xfrm>
            <a:off x="301751" y="2651760"/>
            <a:ext cx="11622024" cy="896112"/>
          </a:xfrm>
          <a:prstGeom prst="rect">
            <a:avLst/>
          </a:prstGeom>
          <a:noFill/>
          <a:ln w="38100" cap="flat" cmpd="sng" algn="ctr">
            <a:solidFill>
              <a:schemeClr val="accent6"/>
            </a:solidFill>
            <a:prstDash val="solid"/>
            <a:round/>
            <a:headEnd type="none" w="med" len="med"/>
            <a:tailEnd type="none" w="med" len="med"/>
          </a:ln>
        </p:spPr>
        <p:style>
          <a:lnRef idx="0">
            <a:scrgbClr r="0" g="0" b="0"/>
          </a:lnRef>
          <a:fillRef idx="0">
            <a:scrgbClr r="0" g="0" b="0"/>
          </a:fillRef>
          <a:effectRef idx="0">
            <a:scrgbClr r="0" g="0" b="0"/>
          </a:effectRef>
          <a:fontRef idx="minor">
            <a:schemeClr val="accent6"/>
          </a:fontRef>
        </p:style>
        <p:txBody>
          <a:bodyPr rtlCol="0" anchor="ctr"/>
          <a:lstStyle/>
          <a:p>
            <a:pPr algn="ctr"/>
            <a:endParaRPr lang="en-US"/>
          </a:p>
        </p:txBody>
      </p:sp>
    </p:spTree>
    <p:extLst>
      <p:ext uri="{BB962C8B-B14F-4D97-AF65-F5344CB8AC3E}">
        <p14:creationId xmlns:p14="http://schemas.microsoft.com/office/powerpoint/2010/main" val="10194122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Modelos generadores de oraciones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graphicFrame>
        <p:nvGraphicFramePr>
          <p:cNvPr id="3" name="Tabla 2"/>
          <p:cNvGraphicFramePr>
            <a:graphicFrameLocks noGrp="1"/>
          </p:cNvGraphicFramePr>
          <p:nvPr>
            <p:extLst>
              <p:ext uri="{D42A27DB-BD31-4B8C-83A1-F6EECF244321}">
                <p14:modId xmlns:p14="http://schemas.microsoft.com/office/powerpoint/2010/main" val="3832753575"/>
              </p:ext>
            </p:extLst>
          </p:nvPr>
        </p:nvGraphicFramePr>
        <p:xfrm>
          <a:off x="424647" y="993986"/>
          <a:ext cx="10996208" cy="5516539"/>
        </p:xfrm>
        <a:graphic>
          <a:graphicData uri="http://schemas.openxmlformats.org/drawingml/2006/table">
            <a:tbl>
              <a:tblPr firstRow="1" bandRow="1">
                <a:tableStyleId>{5C22544A-7EE6-4342-B048-85BDC9FD1C3A}</a:tableStyleId>
              </a:tblPr>
              <a:tblGrid>
                <a:gridCol w="2749052">
                  <a:extLst>
                    <a:ext uri="{9D8B030D-6E8A-4147-A177-3AD203B41FA5}">
                      <a16:colId xmlns:a16="http://schemas.microsoft.com/office/drawing/2014/main" val="3602825178"/>
                    </a:ext>
                  </a:extLst>
                </a:gridCol>
                <a:gridCol w="2749052">
                  <a:extLst>
                    <a:ext uri="{9D8B030D-6E8A-4147-A177-3AD203B41FA5}">
                      <a16:colId xmlns:a16="http://schemas.microsoft.com/office/drawing/2014/main" val="3793581196"/>
                    </a:ext>
                  </a:extLst>
                </a:gridCol>
                <a:gridCol w="2749052">
                  <a:extLst>
                    <a:ext uri="{9D8B030D-6E8A-4147-A177-3AD203B41FA5}">
                      <a16:colId xmlns:a16="http://schemas.microsoft.com/office/drawing/2014/main" val="1240377602"/>
                    </a:ext>
                  </a:extLst>
                </a:gridCol>
                <a:gridCol w="2749052">
                  <a:extLst>
                    <a:ext uri="{9D8B030D-6E8A-4147-A177-3AD203B41FA5}">
                      <a16:colId xmlns:a16="http://schemas.microsoft.com/office/drawing/2014/main" val="3380519242"/>
                    </a:ext>
                  </a:extLst>
                </a:gridCol>
              </a:tblGrid>
              <a:tr h="788077">
                <a:tc>
                  <a:txBody>
                    <a:bodyPr/>
                    <a:lstStyle/>
                    <a:p>
                      <a:r>
                        <a:rPr lang="es-US" sz="2400" dirty="0" smtClean="0"/>
                        <a:t>Modelo</a:t>
                      </a:r>
                      <a:endParaRPr lang="en-US" sz="2400" dirty="0"/>
                    </a:p>
                  </a:txBody>
                  <a:tcPr/>
                </a:tc>
                <a:tc>
                  <a:txBody>
                    <a:bodyPr/>
                    <a:lstStyle/>
                    <a:p>
                      <a:r>
                        <a:rPr lang="es-US" sz="2400" dirty="0" smtClean="0"/>
                        <a:t>Llama2</a:t>
                      </a:r>
                      <a:endParaRPr lang="en-US" sz="2400" dirty="0"/>
                    </a:p>
                  </a:txBody>
                  <a:tcPr/>
                </a:tc>
                <a:tc>
                  <a:txBody>
                    <a:bodyPr/>
                    <a:lstStyle/>
                    <a:p>
                      <a:r>
                        <a:rPr lang="es-US" sz="2400" dirty="0" smtClean="0"/>
                        <a:t>GPT-3.5</a:t>
                      </a:r>
                      <a:endParaRPr lang="en-US" sz="2400" dirty="0"/>
                    </a:p>
                  </a:txBody>
                  <a:tcPr/>
                </a:tc>
                <a:tc>
                  <a:txBody>
                    <a:bodyPr/>
                    <a:lstStyle/>
                    <a:p>
                      <a:r>
                        <a:rPr lang="es-US" sz="2400" dirty="0" smtClean="0"/>
                        <a:t>GPT-4</a:t>
                      </a:r>
                      <a:endParaRPr lang="en-US" sz="2400" dirty="0"/>
                    </a:p>
                  </a:txBody>
                  <a:tcPr/>
                </a:tc>
                <a:extLst>
                  <a:ext uri="{0D108BD9-81ED-4DB2-BD59-A6C34878D82A}">
                    <a16:rowId xmlns:a16="http://schemas.microsoft.com/office/drawing/2014/main" val="1754885741"/>
                  </a:ext>
                </a:extLst>
              </a:tr>
              <a:tr h="788077">
                <a:tc>
                  <a:txBody>
                    <a:bodyPr/>
                    <a:lstStyle/>
                    <a:p>
                      <a:r>
                        <a:rPr lang="es-US" sz="2400" dirty="0" err="1" smtClean="0"/>
                        <a:t>Parametros</a:t>
                      </a:r>
                      <a:endParaRPr lang="en-US" sz="2400" dirty="0"/>
                    </a:p>
                  </a:txBody>
                  <a:tcPr/>
                </a:tc>
                <a:tc>
                  <a:txBody>
                    <a:bodyPr/>
                    <a:lstStyle/>
                    <a:p>
                      <a:r>
                        <a:rPr lang="es-US" sz="2400" dirty="0" smtClean="0"/>
                        <a:t>70 billones</a:t>
                      </a:r>
                      <a:endParaRPr lang="en-US" sz="2400" dirty="0"/>
                    </a:p>
                  </a:txBody>
                  <a:tcPr/>
                </a:tc>
                <a:tc>
                  <a:txBody>
                    <a:bodyPr/>
                    <a:lstStyle/>
                    <a:p>
                      <a:r>
                        <a:rPr lang="es-US" sz="2400" dirty="0" smtClean="0"/>
                        <a:t>154</a:t>
                      </a:r>
                      <a:r>
                        <a:rPr lang="es-US" sz="2400" baseline="0" dirty="0" smtClean="0"/>
                        <a:t> – 175 billones</a:t>
                      </a:r>
                      <a:endParaRPr lang="en-US" sz="2400" dirty="0"/>
                    </a:p>
                  </a:txBody>
                  <a:tcPr/>
                </a:tc>
                <a:tc>
                  <a:txBody>
                    <a:bodyPr/>
                    <a:lstStyle/>
                    <a:p>
                      <a:r>
                        <a:rPr lang="es-US" sz="2400" dirty="0" smtClean="0"/>
                        <a:t>1 – 1.76</a:t>
                      </a:r>
                      <a:r>
                        <a:rPr lang="es-US" sz="2400" baseline="0" dirty="0" smtClean="0"/>
                        <a:t> trillones</a:t>
                      </a:r>
                      <a:endParaRPr lang="en-US" sz="2400" dirty="0"/>
                    </a:p>
                  </a:txBody>
                  <a:tcPr/>
                </a:tc>
                <a:extLst>
                  <a:ext uri="{0D108BD9-81ED-4DB2-BD59-A6C34878D82A}">
                    <a16:rowId xmlns:a16="http://schemas.microsoft.com/office/drawing/2014/main" val="760196520"/>
                  </a:ext>
                </a:extLst>
              </a:tr>
              <a:tr h="788077">
                <a:tc>
                  <a:txBody>
                    <a:bodyPr/>
                    <a:lstStyle/>
                    <a:p>
                      <a:r>
                        <a:rPr lang="es-US" sz="2400" dirty="0" smtClean="0"/>
                        <a:t>Modalidades</a:t>
                      </a:r>
                      <a:endParaRPr lang="en-US" sz="2400" dirty="0"/>
                    </a:p>
                  </a:txBody>
                  <a:tcPr/>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Texto solamente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Texto solamente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Texto e imagen</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777822163"/>
                  </a:ext>
                </a:extLst>
              </a:tr>
              <a:tr h="788077">
                <a:tc>
                  <a:txBody>
                    <a:bodyPr/>
                    <a:lstStyle/>
                    <a:p>
                      <a:r>
                        <a:rPr lang="es-US" sz="2400" dirty="0" smtClean="0"/>
                        <a:t>Precisión</a:t>
                      </a:r>
                      <a:endParaRPr lang="en-US" sz="2400" dirty="0"/>
                    </a:p>
                  </a:txBody>
                  <a:tcPr/>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68.9%</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70%</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86.4%</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674264652"/>
                  </a:ext>
                </a:extLst>
              </a:tr>
              <a:tr h="788077">
                <a:tc>
                  <a:txBody>
                    <a:bodyPr/>
                    <a:lstStyle/>
                    <a:p>
                      <a:r>
                        <a:rPr lang="es-US" sz="2400" dirty="0" smtClean="0"/>
                        <a:t>Complejidad</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Baja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Alta</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Alta</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179211255"/>
                  </a:ext>
                </a:extLst>
              </a:tr>
              <a:tr h="788077">
                <a:tc>
                  <a:txBody>
                    <a:bodyPr/>
                    <a:lstStyle/>
                    <a:p>
                      <a:r>
                        <a:rPr lang="es-US" sz="2400" dirty="0" smtClean="0"/>
                        <a:t>Velocidad</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Rápido</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Lento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Lento</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1328906898"/>
                  </a:ext>
                </a:extLst>
              </a:tr>
              <a:tr h="788077">
                <a:tc>
                  <a:txBody>
                    <a:bodyPr/>
                    <a:lstStyle/>
                    <a:p>
                      <a:r>
                        <a:rPr lang="es-US" sz="2400" dirty="0" smtClean="0"/>
                        <a:t>Eficiencia</a:t>
                      </a:r>
                      <a:endParaRPr lang="en-US" sz="2400" dirty="0"/>
                    </a:p>
                  </a:txBody>
                  <a:tcPr/>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Más eficiente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a:effectLst/>
                          <a:latin typeface="Arial" panose="020B0604020202020204" pitchFamily="34" charset="0"/>
                          <a:ea typeface="Times New Roman" panose="02020603050405020304" pitchFamily="18" charset="0"/>
                          <a:cs typeface="Times New Roman" panose="02020603050405020304" pitchFamily="18" charset="0"/>
                        </a:rPr>
                        <a:t>Menos eficiente</a:t>
                      </a:r>
                      <a:endParaRPr lang="en-US" sz="240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tc>
                  <a:txBody>
                    <a:bodyPr/>
                    <a:lstStyle/>
                    <a:p>
                      <a:pPr marL="0" marR="0" algn="just">
                        <a:lnSpc>
                          <a:spcPct val="150000"/>
                        </a:lnSpc>
                        <a:spcBef>
                          <a:spcPts val="0"/>
                        </a:spcBef>
                        <a:spcAft>
                          <a:spcPts val="0"/>
                        </a:spcAft>
                      </a:pPr>
                      <a:r>
                        <a:rPr lang="es-US" sz="2400" dirty="0">
                          <a:effectLst/>
                          <a:latin typeface="Arial" panose="020B0604020202020204" pitchFamily="34" charset="0"/>
                          <a:ea typeface="Times New Roman" panose="02020603050405020304" pitchFamily="18" charset="0"/>
                          <a:cs typeface="Times New Roman" panose="02020603050405020304" pitchFamily="18" charset="0"/>
                        </a:rPr>
                        <a:t>Menos eficiente</a:t>
                      </a:r>
                      <a:endParaRPr lang="en-US" sz="2400" dirty="0">
                        <a:effectLst/>
                        <a:latin typeface="Calibri" panose="020F0502020204030204" pitchFamily="34" charset="0"/>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203549503"/>
                  </a:ext>
                </a:extLst>
              </a:tr>
            </a:tbl>
          </a:graphicData>
        </a:graphic>
      </p:graphicFrame>
      <p:sp>
        <p:nvSpPr>
          <p:cNvPr id="4" name="Rectángulo 3"/>
          <p:cNvSpPr/>
          <p:nvPr/>
        </p:nvSpPr>
        <p:spPr>
          <a:xfrm>
            <a:off x="3154680" y="993985"/>
            <a:ext cx="2724912" cy="5516539"/>
          </a:xfrm>
          <a:prstGeom prst="rect">
            <a:avLst/>
          </a:prstGeom>
          <a:noFill/>
          <a:ln w="5715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01751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n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69213" y="1194715"/>
            <a:ext cx="804343" cy="804343"/>
          </a:xfrm>
          <a:prstGeom prst="rect">
            <a:avLst/>
          </a:prstGeom>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93053" y="1025859"/>
            <a:ext cx="944682" cy="944682"/>
          </a:xfrm>
          <a:prstGeom prst="rect">
            <a:avLst/>
          </a:prstGeom>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553889" y="1271501"/>
            <a:ext cx="1380175" cy="491871"/>
          </a:xfrm>
          <a:prstGeom prst="rect">
            <a:avLst/>
          </a:prstGeom>
        </p:spPr>
      </p:pic>
      <p:sp>
        <p:nvSpPr>
          <p:cNvPr id="6" name="Rectángulo 5"/>
          <p:cNvSpPr/>
          <p:nvPr/>
        </p:nvSpPr>
        <p:spPr>
          <a:xfrm>
            <a:off x="463709" y="2239467"/>
            <a:ext cx="2484120" cy="923330"/>
          </a:xfrm>
          <a:prstGeom prst="rect">
            <a:avLst/>
          </a:prstGeom>
        </p:spPr>
        <p:txBody>
          <a:bodyPr wrap="square">
            <a:spAutoFit/>
          </a:bodyPr>
          <a:lstStyle/>
          <a:p>
            <a:pPr algn="ctr">
              <a:lnSpc>
                <a:spcPct val="150000"/>
              </a:lnSpc>
            </a:pPr>
            <a:r>
              <a:rPr lang="es-US" b="1" dirty="0">
                <a:latin typeface="Arial" panose="020B0604020202020204" pitchFamily="34" charset="0"/>
                <a:ea typeface="Calibri" panose="020F0502020204030204" pitchFamily="34" charset="0"/>
              </a:rPr>
              <a:t>Visual Studio </a:t>
            </a:r>
            <a:r>
              <a:rPr lang="es-US" b="1" dirty="0" err="1">
                <a:latin typeface="Arial" panose="020B0604020202020204" pitchFamily="34" charset="0"/>
                <a:ea typeface="Calibri" panose="020F0502020204030204" pitchFamily="34" charset="0"/>
              </a:rPr>
              <a:t>Code</a:t>
            </a:r>
            <a:endParaRPr lang="es-US" b="1" dirty="0">
              <a:latin typeface="Arial" panose="020B0604020202020204" pitchFamily="34" charset="0"/>
              <a:ea typeface="Calibri" panose="020F0502020204030204" pitchFamily="34" charset="0"/>
            </a:endParaRPr>
          </a:p>
          <a:p>
            <a:pPr algn="ctr">
              <a:lnSpc>
                <a:spcPct val="150000"/>
              </a:lnSpc>
            </a:pPr>
            <a:r>
              <a:rPr lang="es-US" b="1" dirty="0">
                <a:latin typeface="Arial" panose="020B0604020202020204" pitchFamily="34" charset="0"/>
              </a:rPr>
              <a:t>(versión </a:t>
            </a:r>
            <a:r>
              <a:rPr lang="es-US" b="1" dirty="0" smtClean="0">
                <a:latin typeface="Arial" panose="020B0604020202020204" pitchFamily="34" charset="0"/>
              </a:rPr>
              <a:t>1.82)</a:t>
            </a:r>
            <a:endParaRPr lang="es-ES" b="1" dirty="0"/>
          </a:p>
        </p:txBody>
      </p:sp>
      <p:sp>
        <p:nvSpPr>
          <p:cNvPr id="7" name="Rectángulo 6"/>
          <p:cNvSpPr/>
          <p:nvPr/>
        </p:nvSpPr>
        <p:spPr>
          <a:xfrm>
            <a:off x="3403505" y="2178476"/>
            <a:ext cx="2484120" cy="923330"/>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Elasticsearch</a:t>
            </a:r>
            <a:r>
              <a:rPr lang="es-US" b="1" dirty="0" smtClean="0">
                <a:latin typeface="Arial" panose="020B0604020202020204" pitchFamily="34" charset="0"/>
                <a:ea typeface="Calibri" panose="020F0502020204030204" pitchFamily="34" charset="0"/>
              </a:rPr>
              <a:t> (versión 8.3.3)</a:t>
            </a:r>
            <a:endParaRPr lang="es-ES" b="1" dirty="0"/>
          </a:p>
        </p:txBody>
      </p:sp>
      <p:sp>
        <p:nvSpPr>
          <p:cNvPr id="8" name="Rectángulo 7"/>
          <p:cNvSpPr/>
          <p:nvPr/>
        </p:nvSpPr>
        <p:spPr>
          <a:xfrm>
            <a:off x="9231821" y="2177364"/>
            <a:ext cx="2024310" cy="923330"/>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Spacy </a:t>
            </a:r>
            <a:endParaRPr lang="es-US" b="1" dirty="0" smtClean="0">
              <a:latin typeface="Arial" panose="020B0604020202020204" pitchFamily="34" charset="0"/>
              <a:ea typeface="Calibri" panose="020F0502020204030204" pitchFamily="34" charset="0"/>
            </a:endParaRPr>
          </a:p>
          <a:p>
            <a:pPr algn="ctr">
              <a:lnSpc>
                <a:spcPct val="150000"/>
              </a:lnSpc>
            </a:pPr>
            <a:r>
              <a:rPr lang="es-US" b="1" dirty="0" smtClean="0">
                <a:latin typeface="Arial" panose="020B0604020202020204" pitchFamily="34" charset="0"/>
                <a:ea typeface="Calibri" panose="020F0502020204030204" pitchFamily="34" charset="0"/>
              </a:rPr>
              <a:t>(</a:t>
            </a:r>
            <a:r>
              <a:rPr lang="es-US" b="1" dirty="0" smtClean="0">
                <a:latin typeface="Arial" panose="020B0604020202020204" pitchFamily="34" charset="0"/>
                <a:ea typeface="Calibri" panose="020F0502020204030204" pitchFamily="34" charset="0"/>
              </a:rPr>
              <a:t>versión 3.6.1)</a:t>
            </a:r>
            <a:endParaRPr lang="es-ES" b="1" dirty="0"/>
          </a:p>
        </p:txBody>
      </p:sp>
      <p:pic>
        <p:nvPicPr>
          <p:cNvPr id="9" name="Imagen 8"/>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7129591" y="1172680"/>
            <a:ext cx="860263" cy="944682"/>
          </a:xfrm>
          <a:prstGeom prst="rect">
            <a:avLst/>
          </a:prstGeom>
        </p:spPr>
      </p:pic>
      <p:sp>
        <p:nvSpPr>
          <p:cNvPr id="10" name="Rectángulo 9"/>
          <p:cNvSpPr/>
          <p:nvPr/>
        </p:nvSpPr>
        <p:spPr>
          <a:xfrm>
            <a:off x="6317663" y="2209311"/>
            <a:ext cx="2484120" cy="878574"/>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Python   </a:t>
            </a:r>
          </a:p>
          <a:p>
            <a:pPr algn="ctr">
              <a:lnSpc>
                <a:spcPct val="150000"/>
              </a:lnSpc>
            </a:pPr>
            <a:r>
              <a:rPr lang="es-US" b="1" dirty="0" smtClean="0">
                <a:latin typeface="Arial" panose="020B0604020202020204" pitchFamily="34" charset="0"/>
                <a:ea typeface="Calibri" panose="020F0502020204030204" pitchFamily="34" charset="0"/>
              </a:rPr>
              <a:t>(versión </a:t>
            </a:r>
            <a:r>
              <a:rPr lang="es-US" b="1" dirty="0">
                <a:latin typeface="Arial" panose="020B0604020202020204" pitchFamily="34" charset="0"/>
                <a:ea typeface="Calibri" panose="020F0502020204030204" pitchFamily="34" charset="0"/>
              </a:rPr>
              <a:t> 3.10.8 </a:t>
            </a:r>
            <a:r>
              <a:rPr lang="es-US" b="1" dirty="0" smtClean="0">
                <a:latin typeface="Arial" panose="020B0604020202020204" pitchFamily="34" charset="0"/>
                <a:ea typeface="Calibri" panose="020F0502020204030204" pitchFamily="34" charset="0"/>
              </a:rPr>
              <a:t>)</a:t>
            </a:r>
            <a:endParaRPr lang="es-ES" b="1" dirty="0"/>
          </a:p>
        </p:txBody>
      </p:sp>
      <p:sp>
        <p:nvSpPr>
          <p:cNvPr id="13" name="Rectángulo 12"/>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Herramientas y tecnologías de desarrollo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14" name="Rectángulo 13"/>
          <p:cNvSpPr/>
          <p:nvPr/>
        </p:nvSpPr>
        <p:spPr>
          <a:xfrm>
            <a:off x="919385" y="954306"/>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5" name="Rectángulo 14"/>
          <p:cNvSpPr/>
          <p:nvPr/>
        </p:nvSpPr>
        <p:spPr>
          <a:xfrm>
            <a:off x="3859181" y="978626"/>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ángulo 15"/>
          <p:cNvSpPr/>
          <p:nvPr/>
        </p:nvSpPr>
        <p:spPr>
          <a:xfrm>
            <a:off x="6773339" y="1021528"/>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7" name="Rectángulo 16"/>
          <p:cNvSpPr/>
          <p:nvPr/>
        </p:nvSpPr>
        <p:spPr>
          <a:xfrm>
            <a:off x="9396283" y="917512"/>
            <a:ext cx="1695389"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18" name="Imagen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3912179" y="4183117"/>
            <a:ext cx="1485598" cy="536245"/>
          </a:xfrm>
          <a:prstGeom prst="rect">
            <a:avLst/>
          </a:prstGeom>
        </p:spPr>
      </p:pic>
      <p:pic>
        <p:nvPicPr>
          <p:cNvPr id="19" name="Imagen 18"/>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52336" y="3835601"/>
            <a:ext cx="1254286" cy="1254286"/>
          </a:xfrm>
          <a:prstGeom prst="rect">
            <a:avLst/>
          </a:prstGeom>
        </p:spPr>
      </p:pic>
      <p:sp>
        <p:nvSpPr>
          <p:cNvPr id="20" name="Rectángulo 19"/>
          <p:cNvSpPr/>
          <p:nvPr/>
        </p:nvSpPr>
        <p:spPr>
          <a:xfrm>
            <a:off x="919385" y="3835601"/>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1" name="Rectángulo 20"/>
          <p:cNvSpPr/>
          <p:nvPr/>
        </p:nvSpPr>
        <p:spPr>
          <a:xfrm>
            <a:off x="3868594" y="3835601"/>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pic>
        <p:nvPicPr>
          <p:cNvPr id="22" name="Imagen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690480" y="3724811"/>
            <a:ext cx="1243584" cy="1243584"/>
          </a:xfrm>
          <a:prstGeom prst="rect">
            <a:avLst/>
          </a:prstGeom>
        </p:spPr>
      </p:pic>
      <p:pic>
        <p:nvPicPr>
          <p:cNvPr id="23" name="Imagen 22"/>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003334" y="3846303"/>
            <a:ext cx="1162258" cy="1007933"/>
          </a:xfrm>
          <a:prstGeom prst="rect">
            <a:avLst/>
          </a:prstGeom>
        </p:spPr>
      </p:pic>
      <p:sp>
        <p:nvSpPr>
          <p:cNvPr id="24" name="Rectángulo 23"/>
          <p:cNvSpPr/>
          <p:nvPr/>
        </p:nvSpPr>
        <p:spPr>
          <a:xfrm>
            <a:off x="6817803" y="3768545"/>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5" name="Rectángulo 24"/>
          <p:cNvSpPr/>
          <p:nvPr/>
        </p:nvSpPr>
        <p:spPr>
          <a:xfrm>
            <a:off x="9488582" y="3746678"/>
            <a:ext cx="1572768" cy="1199850"/>
          </a:xfrm>
          <a:prstGeom prst="rect">
            <a:avLst/>
          </a:prstGeom>
          <a:noFill/>
          <a:ln w="28575" cap="flat" cmpd="sng" algn="ctr">
            <a:solidFill>
              <a:schemeClr val="bg2">
                <a:lumMod val="10000"/>
              </a:schemeClr>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26" name="Rectángulo 25"/>
          <p:cNvSpPr/>
          <p:nvPr/>
        </p:nvSpPr>
        <p:spPr>
          <a:xfrm>
            <a:off x="424649" y="5246590"/>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Llama2 7Billones</a:t>
            </a:r>
            <a:endParaRPr lang="es-ES" b="1" dirty="0"/>
          </a:p>
        </p:txBody>
      </p:sp>
      <p:sp>
        <p:nvSpPr>
          <p:cNvPr id="27" name="Rectángulo 26"/>
          <p:cNvSpPr/>
          <p:nvPr/>
        </p:nvSpPr>
        <p:spPr>
          <a:xfrm>
            <a:off x="3423334" y="5307581"/>
            <a:ext cx="2484120" cy="463075"/>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FastAPI</a:t>
            </a:r>
            <a:r>
              <a:rPr lang="es-US" b="1" dirty="0" smtClean="0">
                <a:latin typeface="Arial" panose="020B0604020202020204" pitchFamily="34" charset="0"/>
                <a:ea typeface="Calibri" panose="020F0502020204030204" pitchFamily="34" charset="0"/>
              </a:rPr>
              <a:t> v0.100.1</a:t>
            </a:r>
            <a:endParaRPr lang="es-ES" b="1" dirty="0"/>
          </a:p>
        </p:txBody>
      </p:sp>
      <p:sp>
        <p:nvSpPr>
          <p:cNvPr id="28" name="Rectángulo 27"/>
          <p:cNvSpPr/>
          <p:nvPr/>
        </p:nvSpPr>
        <p:spPr>
          <a:xfrm>
            <a:off x="6362127" y="5307581"/>
            <a:ext cx="2484120" cy="463075"/>
          </a:xfrm>
          <a:prstGeom prst="rect">
            <a:avLst/>
          </a:prstGeom>
        </p:spPr>
        <p:txBody>
          <a:bodyPr wrap="square">
            <a:spAutoFit/>
          </a:bodyPr>
          <a:lstStyle/>
          <a:p>
            <a:pPr algn="ctr">
              <a:lnSpc>
                <a:spcPct val="150000"/>
              </a:lnSpc>
            </a:pPr>
            <a:r>
              <a:rPr lang="es-US" b="1" dirty="0" err="1" smtClean="0">
                <a:latin typeface="Arial" panose="020B0604020202020204" pitchFamily="34" charset="0"/>
                <a:ea typeface="Calibri" panose="020F0502020204030204" pitchFamily="34" charset="0"/>
              </a:rPr>
              <a:t>ReactJS</a:t>
            </a:r>
            <a:r>
              <a:rPr lang="es-US" b="1" dirty="0" smtClean="0">
                <a:latin typeface="Arial" panose="020B0604020202020204" pitchFamily="34" charset="0"/>
                <a:ea typeface="Calibri" panose="020F0502020204030204" pitchFamily="34" charset="0"/>
              </a:rPr>
              <a:t> v18</a:t>
            </a:r>
            <a:endParaRPr lang="es-ES" b="1" dirty="0"/>
          </a:p>
        </p:txBody>
      </p:sp>
      <p:sp>
        <p:nvSpPr>
          <p:cNvPr id="29" name="Rectángulo 28"/>
          <p:cNvSpPr/>
          <p:nvPr/>
        </p:nvSpPr>
        <p:spPr>
          <a:xfrm>
            <a:off x="9032906" y="5307581"/>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Material UI v5.15.15</a:t>
            </a:r>
            <a:endParaRPr lang="es-ES" b="1" dirty="0"/>
          </a:p>
        </p:txBody>
      </p:sp>
    </p:spTree>
    <p:extLst>
      <p:ext uri="{BB962C8B-B14F-4D97-AF65-F5344CB8AC3E}">
        <p14:creationId xmlns:p14="http://schemas.microsoft.com/office/powerpoint/2010/main" val="4445805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232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Usuarios del Sistema y Responsabilidades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3512273" y="1487984"/>
            <a:ext cx="4680751" cy="707886"/>
          </a:xfrm>
          <a:prstGeom prst="rect">
            <a:avLst/>
          </a:prstGeom>
          <a:noFill/>
        </p:spPr>
        <p:txBody>
          <a:bodyPr wrap="square" lIns="91440" tIns="45720" rIns="91440" bIns="45720">
            <a:spAutoFit/>
          </a:bodyPr>
          <a:lstStyle/>
          <a:p>
            <a:r>
              <a:rPr lang="es-ES" sz="4000" dirty="0" smtClean="0">
                <a:ln w="0"/>
                <a:effectLst>
                  <a:outerShdw blurRad="38100" dist="19050" dir="2700000" algn="tl" rotWithShape="0">
                    <a:schemeClr val="dk1">
                      <a:alpha val="40000"/>
                    </a:schemeClr>
                  </a:outerShdw>
                </a:effectLst>
              </a:rPr>
              <a:t>Usuario del Sistema</a:t>
            </a:r>
            <a:endParaRPr lang="es-ES" sz="4000" b="0" cap="none" spc="0" dirty="0">
              <a:ln w="0"/>
              <a:solidFill>
                <a:schemeClr val="tx1"/>
              </a:solidFill>
              <a:effectLst>
                <a:outerShdw blurRad="38100" dist="19050" dir="2700000" algn="tl" rotWithShape="0">
                  <a:schemeClr val="dk1">
                    <a:alpha val="40000"/>
                  </a:schemeClr>
                </a:outerShdw>
              </a:effectLst>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24956" y="3444801"/>
            <a:ext cx="1374088" cy="1374088"/>
          </a:xfrm>
          <a:prstGeom prst="rect">
            <a:avLst/>
          </a:prstGeom>
        </p:spPr>
      </p:pic>
      <p:pic>
        <p:nvPicPr>
          <p:cNvPr id="5" name="Imagen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345084" y="3416126"/>
            <a:ext cx="1374088" cy="1374088"/>
          </a:xfrm>
          <a:prstGeom prst="rect">
            <a:avLst/>
          </a:prstGeom>
        </p:spPr>
      </p:pic>
      <p:sp>
        <p:nvSpPr>
          <p:cNvPr id="6" name="Flecha abajo 5"/>
          <p:cNvSpPr/>
          <p:nvPr/>
        </p:nvSpPr>
        <p:spPr>
          <a:xfrm rot="2828761">
            <a:off x="3154303" y="2176271"/>
            <a:ext cx="402336" cy="1690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lecha abajo 6"/>
          <p:cNvSpPr/>
          <p:nvPr/>
        </p:nvSpPr>
        <p:spPr>
          <a:xfrm rot="18542037">
            <a:off x="7414280" y="2142501"/>
            <a:ext cx="402336" cy="1690397"/>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ángulo 7"/>
          <p:cNvSpPr/>
          <p:nvPr/>
        </p:nvSpPr>
        <p:spPr>
          <a:xfrm>
            <a:off x="669940" y="5041212"/>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ADMINISTRADOR</a:t>
            </a:r>
            <a:endParaRPr lang="es-ES" b="1" dirty="0"/>
          </a:p>
        </p:txBody>
      </p:sp>
      <p:sp>
        <p:nvSpPr>
          <p:cNvPr id="9" name="Rectángulo 8"/>
          <p:cNvSpPr/>
          <p:nvPr/>
        </p:nvSpPr>
        <p:spPr>
          <a:xfrm>
            <a:off x="7972948" y="5041212"/>
            <a:ext cx="2484120" cy="463075"/>
          </a:xfrm>
          <a:prstGeom prst="rect">
            <a:avLst/>
          </a:prstGeom>
        </p:spPr>
        <p:txBody>
          <a:bodyPr wrap="square">
            <a:spAutoFit/>
          </a:bodyPr>
          <a:lstStyle/>
          <a:p>
            <a:pPr algn="ctr">
              <a:lnSpc>
                <a:spcPct val="150000"/>
              </a:lnSpc>
            </a:pPr>
            <a:r>
              <a:rPr lang="es-US" b="1" dirty="0" smtClean="0">
                <a:latin typeface="Arial" panose="020B0604020202020204" pitchFamily="34" charset="0"/>
                <a:ea typeface="Calibri" panose="020F0502020204030204" pitchFamily="34" charset="0"/>
              </a:rPr>
              <a:t>USUARIOS</a:t>
            </a:r>
            <a:endParaRPr lang="es-ES" b="1" dirty="0"/>
          </a:p>
        </p:txBody>
      </p:sp>
    </p:spTree>
    <p:extLst>
      <p:ext uri="{BB962C8B-B14F-4D97-AF65-F5344CB8AC3E}">
        <p14:creationId xmlns:p14="http://schemas.microsoft.com/office/powerpoint/2010/main" val="133582794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Historias de Usuarios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424648" y="1217920"/>
            <a:ext cx="11105935" cy="397031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1</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Autenticar </a:t>
            </a:r>
            <a:r>
              <a:rPr lang="es-US" sz="2400" dirty="0">
                <a:latin typeface="Arial" panose="020B0604020202020204" pitchFamily="34" charset="0"/>
                <a:ea typeface="Calibri" panose="020F0502020204030204" pitchFamily="34" charset="0"/>
                <a:cs typeface="Times New Roman" panose="02020603050405020304" pitchFamily="18" charset="0"/>
              </a:rPr>
              <a:t>usuario en el sistema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2</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Iniciar </a:t>
            </a:r>
            <a:r>
              <a:rPr lang="es-US" sz="2400" dirty="0">
                <a:latin typeface="Arial" panose="020B0604020202020204" pitchFamily="34" charset="0"/>
                <a:ea typeface="Calibri" panose="020F0502020204030204" pitchFamily="34" charset="0"/>
                <a:cs typeface="Times New Roman" panose="02020603050405020304" pitchFamily="18" charset="0"/>
              </a:rPr>
              <a:t>sistema con datos de prueba</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3</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Reconocer </a:t>
            </a:r>
            <a:r>
              <a:rPr lang="es-ES_tradnl" sz="2400" dirty="0">
                <a:latin typeface="Arial" panose="020B0604020202020204" pitchFamily="34" charset="0"/>
                <a:ea typeface="Calibri" panose="020F0502020204030204" pitchFamily="34" charset="0"/>
                <a:cs typeface="Times New Roman" panose="02020603050405020304" pitchFamily="18" charset="0"/>
              </a:rPr>
              <a:t>entidades nombradas en los índices de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4</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Reentrenar </a:t>
            </a:r>
            <a:r>
              <a:rPr lang="es-ES_tradnl" sz="2400" dirty="0">
                <a:latin typeface="Arial" panose="020B0604020202020204" pitchFamily="34" charset="0"/>
                <a:ea typeface="Calibri" panose="020F0502020204030204" pitchFamily="34" charset="0"/>
                <a:cs typeface="Times New Roman" panose="02020603050405020304" pitchFamily="18" charset="0"/>
              </a:rPr>
              <a:t>modelo</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dirty="0" smtClean="0">
                <a:latin typeface="Arial" panose="020B0604020202020204" pitchFamily="34" charset="0"/>
                <a:ea typeface="Calibri" panose="020F0502020204030204" pitchFamily="34" charset="0"/>
                <a:cs typeface="Times New Roman" panose="02020603050405020304" pitchFamily="18" charset="0"/>
              </a:rPr>
              <a:t>5</a:t>
            </a:r>
            <a:r>
              <a:rPr lang="es-US" sz="2400" dirty="0">
                <a:latin typeface="Arial" panose="020B0604020202020204" pitchFamily="34" charset="0"/>
                <a:ea typeface="Calibri" panose="020F0502020204030204" pitchFamily="34" charset="0"/>
                <a:cs typeface="Times New Roman" panose="02020603050405020304" pitchFamily="18" charset="0"/>
              </a:rPr>
              <a:t>: </a:t>
            </a:r>
            <a:r>
              <a:rPr lang="es-US" sz="2400" dirty="0" smtClean="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Administrador </a:t>
            </a:r>
            <a:r>
              <a:rPr lang="es-ES_tradnl" sz="2400" dirty="0">
                <a:latin typeface="Arial" panose="020B0604020202020204" pitchFamily="34" charset="0"/>
                <a:ea typeface="Calibri" panose="020F0502020204030204" pitchFamily="34" charset="0"/>
                <a:cs typeface="Times New Roman" panose="02020603050405020304" pitchFamily="18" charset="0"/>
              </a:rPr>
              <a:t>de usuarios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_tradnl" sz="2400" dirty="0" smtClean="0">
                <a:latin typeface="Arial" panose="020B0604020202020204" pitchFamily="34" charset="0"/>
                <a:ea typeface="Calibri" panose="020F0502020204030204" pitchFamily="34" charset="0"/>
                <a:cs typeface="Times New Roman" panose="02020603050405020304" pitchFamily="18" charset="0"/>
              </a:rPr>
              <a:t>6</a:t>
            </a:r>
            <a:r>
              <a:rPr lang="es-ES_tradnl" sz="2400" dirty="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 	Soporte </a:t>
            </a:r>
            <a:r>
              <a:rPr lang="es-ES_tradnl" sz="2400" dirty="0">
                <a:latin typeface="Arial" panose="020B0604020202020204" pitchFamily="34" charset="0"/>
                <a:ea typeface="Calibri" panose="020F0502020204030204" pitchFamily="34" charset="0"/>
                <a:cs typeface="Times New Roman" panose="02020603050405020304" pitchFamily="18" charset="0"/>
              </a:rPr>
              <a:t>en español e ingles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_tradnl" sz="2400" dirty="0" smtClean="0">
                <a:latin typeface="Arial" panose="020B0604020202020204" pitchFamily="34" charset="0"/>
                <a:ea typeface="Calibri" panose="020F0502020204030204" pitchFamily="34" charset="0"/>
                <a:cs typeface="Times New Roman" panose="02020603050405020304" pitchFamily="18" charset="0"/>
              </a:rPr>
              <a:t>7</a:t>
            </a:r>
            <a:r>
              <a:rPr lang="es-ES_tradnl" sz="2400" dirty="0">
                <a:latin typeface="Arial" panose="020B0604020202020204" pitchFamily="34" charset="0"/>
                <a:ea typeface="Calibri" panose="020F0502020204030204" pitchFamily="34" charset="0"/>
                <a:cs typeface="Times New Roman" panose="02020603050405020304" pitchFamily="18" charset="0"/>
              </a:rPr>
              <a:t>: </a:t>
            </a:r>
            <a:r>
              <a:rPr lang="es-ES_tradnl" sz="2400" dirty="0" smtClean="0">
                <a:latin typeface="Arial" panose="020B0604020202020204" pitchFamily="34" charset="0"/>
                <a:ea typeface="Calibri" panose="020F0502020204030204" pitchFamily="34" charset="0"/>
                <a:cs typeface="Times New Roman" panose="02020603050405020304" pitchFamily="18" charset="0"/>
              </a:rPr>
              <a:t> 	Reentrenar </a:t>
            </a:r>
            <a:r>
              <a:rPr lang="es-ES_tradnl" sz="2400" dirty="0">
                <a:latin typeface="Arial" panose="020B0604020202020204" pitchFamily="34" charset="0"/>
                <a:ea typeface="Calibri" panose="020F0502020204030204" pitchFamily="34" charset="0"/>
                <a:cs typeface="Times New Roman" panose="02020603050405020304" pitchFamily="18" charset="0"/>
              </a:rPr>
              <a:t>por especialista</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711049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n 1"/>
          <p:cNvPicPr/>
          <p:nvPr/>
        </p:nvPicPr>
        <p:blipFill>
          <a:blip r:embed="rId2">
            <a:extLst>
              <a:ext uri="{28A0092B-C50C-407E-A947-70E740481C1C}">
                <a14:useLocalDpi xmlns:a14="http://schemas.microsoft.com/office/drawing/2010/main" val="0"/>
              </a:ext>
            </a:extLst>
          </a:blip>
          <a:stretch>
            <a:fillRect/>
          </a:stretch>
        </p:blipFill>
        <p:spPr>
          <a:xfrm>
            <a:off x="424649" y="877824"/>
            <a:ext cx="9610344" cy="5687568"/>
          </a:xfrm>
          <a:prstGeom prst="rect">
            <a:avLst/>
          </a:prstGeom>
          <a:ln w="9525">
            <a:solidFill>
              <a:schemeClr val="tx1"/>
            </a:solidFill>
          </a:ln>
        </p:spPr>
      </p:pic>
      <p:sp>
        <p:nvSpPr>
          <p:cNvPr id="3" name="Rectángulo 2"/>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Diagrama del sistema</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8426298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Base de datos no relacional</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1367493" y="1225232"/>
            <a:ext cx="3176062" cy="646331"/>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Índices de Elasticsearch</a:t>
            </a:r>
          </a:p>
        </p:txBody>
      </p:sp>
      <p:sp>
        <p:nvSpPr>
          <p:cNvPr id="4" name="Rectángulo 3"/>
          <p:cNvSpPr/>
          <p:nvPr/>
        </p:nvSpPr>
        <p:spPr>
          <a:xfrm>
            <a:off x="424648" y="2189152"/>
            <a:ext cx="5061753" cy="553998"/>
          </a:xfrm>
          <a:prstGeom prst="rect">
            <a:avLst/>
          </a:prstGeom>
          <a:solidFill>
            <a:schemeClr val="bg1"/>
          </a:solidFill>
          <a:ln w="19050">
            <a:solidFill>
              <a:schemeClr val="tx1"/>
            </a:solidFill>
          </a:ln>
        </p:spPr>
        <p:txBody>
          <a:bodyPr wrap="square">
            <a:spAutoFit/>
          </a:bodyPr>
          <a:lstStyle/>
          <a:p>
            <a:pPr algn="ctr">
              <a:lnSpc>
                <a:spcPct val="150000"/>
              </a:lnSpc>
            </a:pPr>
            <a:r>
              <a:rPr lang="es-ES" sz="2000" b="1" dirty="0" smtClean="0"/>
              <a:t>Usuario: </a:t>
            </a:r>
            <a:r>
              <a:rPr lang="es-ES" sz="2000" b="1" dirty="0" err="1" smtClean="0"/>
              <a:t>id_usuario</a:t>
            </a:r>
            <a:r>
              <a:rPr lang="es-ES" sz="2000" b="1" dirty="0" smtClean="0"/>
              <a:t>, nombre, </a:t>
            </a:r>
            <a:r>
              <a:rPr lang="es-ES" sz="2000" b="1" dirty="0" err="1" smtClean="0"/>
              <a:t>contrase</a:t>
            </a:r>
            <a:r>
              <a:rPr lang="es-US" sz="2000" b="1" dirty="0" smtClean="0"/>
              <a:t>ña, rol</a:t>
            </a:r>
            <a:endParaRPr lang="es-ES" sz="2000" b="1" dirty="0" smtClean="0"/>
          </a:p>
        </p:txBody>
      </p:sp>
      <p:sp>
        <p:nvSpPr>
          <p:cNvPr id="5" name="Rectángulo 4"/>
          <p:cNvSpPr/>
          <p:nvPr/>
        </p:nvSpPr>
        <p:spPr>
          <a:xfrm>
            <a:off x="424648" y="2945694"/>
            <a:ext cx="5061753" cy="553998"/>
          </a:xfrm>
          <a:prstGeom prst="rect">
            <a:avLst/>
          </a:prstGeom>
          <a:solidFill>
            <a:schemeClr val="bg1"/>
          </a:solidFill>
          <a:ln w="19050">
            <a:solidFill>
              <a:schemeClr val="tx1"/>
            </a:solidFill>
          </a:ln>
        </p:spPr>
        <p:txBody>
          <a:bodyPr wrap="square">
            <a:spAutoFit/>
          </a:bodyPr>
          <a:lstStyle/>
          <a:p>
            <a:pPr algn="ctr">
              <a:lnSpc>
                <a:spcPct val="150000"/>
              </a:lnSpc>
            </a:pPr>
            <a:r>
              <a:rPr lang="es-US" sz="2000" b="1" dirty="0" smtClean="0"/>
              <a:t>Datos</a:t>
            </a:r>
            <a:r>
              <a:rPr lang="es-ES" sz="2000" b="1" dirty="0" smtClean="0"/>
              <a:t>: </a:t>
            </a:r>
            <a:r>
              <a:rPr lang="es-ES" sz="2000" b="1" dirty="0" err="1" smtClean="0"/>
              <a:t>id_datos</a:t>
            </a:r>
            <a:r>
              <a:rPr lang="es-ES" sz="2000" b="1" dirty="0" smtClean="0"/>
              <a:t>, texto, entidades</a:t>
            </a:r>
          </a:p>
        </p:txBody>
      </p:sp>
      <p:sp>
        <p:nvSpPr>
          <p:cNvPr id="6" name="Rectángulo 5"/>
          <p:cNvSpPr/>
          <p:nvPr/>
        </p:nvSpPr>
        <p:spPr>
          <a:xfrm>
            <a:off x="424649" y="3748298"/>
            <a:ext cx="5061752" cy="1015663"/>
          </a:xfrm>
          <a:prstGeom prst="rect">
            <a:avLst/>
          </a:prstGeom>
          <a:solidFill>
            <a:schemeClr val="bg1"/>
          </a:solidFill>
          <a:ln w="19050">
            <a:solidFill>
              <a:schemeClr val="tx1"/>
            </a:solidFill>
          </a:ln>
        </p:spPr>
        <p:txBody>
          <a:bodyPr wrap="square">
            <a:spAutoFit/>
          </a:bodyPr>
          <a:lstStyle/>
          <a:p>
            <a:pPr algn="ctr">
              <a:lnSpc>
                <a:spcPct val="150000"/>
              </a:lnSpc>
            </a:pPr>
            <a:r>
              <a:rPr lang="es-ES" sz="2000" b="1" dirty="0" smtClean="0"/>
              <a:t>Modelo: </a:t>
            </a:r>
            <a:r>
              <a:rPr lang="es-ES" sz="2000" b="1" dirty="0" err="1" smtClean="0"/>
              <a:t>id_modelo</a:t>
            </a:r>
            <a:r>
              <a:rPr lang="es-ES" sz="2000" b="1" dirty="0" smtClean="0"/>
              <a:t>, precisión, exhaustividad, puntuación F1, exactitud</a:t>
            </a:r>
          </a:p>
        </p:txBody>
      </p:sp>
      <p:sp>
        <p:nvSpPr>
          <p:cNvPr id="7" name="Rectángulo 6"/>
          <p:cNvSpPr/>
          <p:nvPr/>
        </p:nvSpPr>
        <p:spPr>
          <a:xfrm>
            <a:off x="424649" y="5118158"/>
            <a:ext cx="5061752" cy="553998"/>
          </a:xfrm>
          <a:prstGeom prst="rect">
            <a:avLst/>
          </a:prstGeom>
          <a:solidFill>
            <a:schemeClr val="bg1"/>
          </a:solidFill>
          <a:ln w="19050">
            <a:solidFill>
              <a:schemeClr val="tx1"/>
            </a:solidFill>
          </a:ln>
        </p:spPr>
        <p:txBody>
          <a:bodyPr wrap="square">
            <a:spAutoFit/>
          </a:bodyPr>
          <a:lstStyle/>
          <a:p>
            <a:pPr algn="ctr">
              <a:lnSpc>
                <a:spcPct val="150000"/>
              </a:lnSpc>
            </a:pPr>
            <a:r>
              <a:rPr lang="es-ES" sz="2000" b="1" dirty="0" smtClean="0"/>
              <a:t>Trazas: </a:t>
            </a:r>
            <a:r>
              <a:rPr lang="es-ES" sz="2000" b="1" dirty="0" err="1" smtClean="0"/>
              <a:t>id_trazas</a:t>
            </a:r>
            <a:r>
              <a:rPr lang="es-ES" sz="2000" b="1" dirty="0" smtClean="0"/>
              <a:t>, tema, fecha, </a:t>
            </a:r>
            <a:r>
              <a:rPr lang="es-ES" sz="2000" b="1" dirty="0" err="1" smtClean="0"/>
              <a:t>id_usuario</a:t>
            </a:r>
            <a:endParaRPr lang="es-ES" sz="2000" b="1" dirty="0" smtClean="0"/>
          </a:p>
        </p:txBody>
      </p:sp>
      <p:sp>
        <p:nvSpPr>
          <p:cNvPr id="8" name="Cerrar llave 7"/>
          <p:cNvSpPr/>
          <p:nvPr/>
        </p:nvSpPr>
        <p:spPr>
          <a:xfrm>
            <a:off x="5486401" y="797433"/>
            <a:ext cx="438690" cy="5568696"/>
          </a:xfrm>
          <a:prstGeom prst="rightBrace">
            <a:avLst>
              <a:gd name="adj1" fmla="val 8333"/>
              <a:gd name="adj2" fmla="val 50164"/>
            </a:avLst>
          </a:prstGeom>
          <a:ln w="28575"/>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ectángulo 8"/>
          <p:cNvSpPr/>
          <p:nvPr/>
        </p:nvSpPr>
        <p:spPr>
          <a:xfrm>
            <a:off x="6354858" y="1871563"/>
            <a:ext cx="5614638" cy="3416320"/>
          </a:xfrm>
          <a:prstGeom prst="rect">
            <a:avLst/>
          </a:prstGeom>
          <a:ln w="28575">
            <a:solidFill>
              <a:schemeClr val="tx1">
                <a:lumMod val="95000"/>
                <a:lumOff val="5000"/>
              </a:schemeClr>
            </a:solidFill>
          </a:ln>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Estructura y Organización: Colección de documentos JSON</a:t>
            </a:r>
          </a:p>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Alto rendimiento y escalabilidad</a:t>
            </a:r>
          </a:p>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Open </a:t>
            </a:r>
            <a:r>
              <a:rPr lang="es-ES" dirty="0" err="1" smtClean="0">
                <a:latin typeface="Arial" panose="020B0604020202020204" pitchFamily="34" charset="0"/>
                <a:ea typeface="Calibri" panose="020F0502020204030204" pitchFamily="34" charset="0"/>
                <a:cs typeface="Times New Roman" panose="02020603050405020304" pitchFamily="18" charset="0"/>
              </a:rPr>
              <a:t>Source</a:t>
            </a:r>
            <a:endParaRPr lang="es-ES" dirty="0" smtClean="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Maneja y procesa grandes volúmenes de datos</a:t>
            </a:r>
          </a:p>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Basado en la librería </a:t>
            </a:r>
            <a:r>
              <a:rPr lang="es-ES" dirty="0" err="1" smtClean="0">
                <a:latin typeface="Arial" panose="020B0604020202020204" pitchFamily="34" charset="0"/>
                <a:ea typeface="Calibri" panose="020F0502020204030204" pitchFamily="34" charset="0"/>
                <a:cs typeface="Times New Roman" panose="02020603050405020304" pitchFamily="18" charset="0"/>
              </a:rPr>
              <a:t>Lucene</a:t>
            </a:r>
            <a:endParaRPr lang="es-ES" dirty="0" smtClean="0">
              <a:latin typeface="Arial" panose="020B060402020202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 dirty="0" smtClean="0">
                <a:latin typeface="Arial" panose="020B0604020202020204" pitchFamily="34" charset="0"/>
                <a:ea typeface="Calibri" panose="020F0502020204030204" pitchFamily="34" charset="0"/>
                <a:cs typeface="Times New Roman" panose="02020603050405020304" pitchFamily="18" charset="0"/>
              </a:rPr>
              <a:t>Índices Invertidos</a:t>
            </a:r>
          </a:p>
          <a:p>
            <a:pPr marL="342900" marR="0" lvl="0" indent="-342900" algn="just">
              <a:lnSpc>
                <a:spcPct val="150000"/>
              </a:lnSpc>
              <a:spcBef>
                <a:spcPts val="0"/>
              </a:spcBef>
              <a:spcAft>
                <a:spcPts val="0"/>
              </a:spcAft>
              <a:buFont typeface="Wingdings" panose="05000000000000000000" pitchFamily="2" charset="2"/>
              <a:buChar char=""/>
            </a:pPr>
            <a:endParaRPr lang="es-ES" dirty="0" smtClean="0">
              <a:latin typeface="Arial" panose="020B060402020202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77068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796249" y="4715131"/>
            <a:ext cx="305546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Despierto</a:t>
            </a:r>
            <a:endParaRPr lang="es-ES" sz="3600" b="0" cap="none" spc="0" dirty="0">
              <a:ln w="0"/>
              <a:effectLst>
                <a:outerShdw blurRad="38100" dist="19050" dir="2700000" algn="tl" rotWithShape="0">
                  <a:schemeClr val="dk1">
                    <a:alpha val="40000"/>
                  </a:schemeClr>
                </a:outerShdw>
              </a:effectLst>
            </a:endParaRPr>
          </a:p>
        </p:txBody>
      </p:sp>
      <p:sp>
        <p:nvSpPr>
          <p:cNvPr id="4" name="Rectángulo 3"/>
          <p:cNvSpPr/>
          <p:nvPr/>
        </p:nvSpPr>
        <p:spPr>
          <a:xfrm>
            <a:off x="631269" y="933899"/>
            <a:ext cx="3333477" cy="96795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pPr algn="ctr">
              <a:lnSpc>
                <a:spcPct val="150000"/>
              </a:lnSpc>
            </a:pPr>
            <a:r>
              <a:rPr lang="es-ES" sz="2000" b="1" dirty="0" smtClean="0"/>
              <a:t>Reconocimiento de Entidades</a:t>
            </a:r>
          </a:p>
          <a:p>
            <a:pPr algn="ctr">
              <a:lnSpc>
                <a:spcPct val="150000"/>
              </a:lnSpc>
            </a:pPr>
            <a:r>
              <a:rPr lang="es-ES" sz="2000" b="1" dirty="0" smtClean="0"/>
              <a:t>Nombradas</a:t>
            </a:r>
            <a:endParaRPr lang="es-ES" sz="2000" b="1" dirty="0"/>
          </a:p>
        </p:txBody>
      </p:sp>
      <p:sp>
        <p:nvSpPr>
          <p:cNvPr id="6" name="Rectángulo 5"/>
          <p:cNvSpPr/>
          <p:nvPr/>
        </p:nvSpPr>
        <p:spPr>
          <a:xfrm>
            <a:off x="5778786" y="679338"/>
            <a:ext cx="5614638" cy="1694695"/>
          </a:xfrm>
          <a:prstGeom prst="rect">
            <a:avLst/>
          </a:prstGeom>
          <a:ln w="28575">
            <a:solidFill>
              <a:schemeClr val="tx1">
                <a:lumMod val="95000"/>
                <a:lumOff val="5000"/>
              </a:schemeClr>
            </a:solidFill>
          </a:ln>
        </p:spPr>
        <p:txBody>
          <a:bodyPr wrap="square">
            <a:spAutoFit/>
          </a:bodyPr>
          <a:lstStyle/>
          <a:p>
            <a:pPr marR="0" lvl="0" algn="just">
              <a:lnSpc>
                <a:spcPct val="150000"/>
              </a:lnSpc>
              <a:spcBef>
                <a:spcPts val="0"/>
              </a:spcBef>
              <a:spcAft>
                <a:spcPts val="0"/>
              </a:spcAft>
            </a:pPr>
            <a:r>
              <a:rPr lang="es-US" sz="2400" dirty="0" smtClean="0"/>
              <a:t>Pérdida </a:t>
            </a:r>
            <a:r>
              <a:rPr lang="es-US" sz="2400" dirty="0"/>
              <a:t>de habilidades o conocimientos previamente </a:t>
            </a:r>
            <a:r>
              <a:rPr lang="es-US" sz="2400" dirty="0" smtClean="0"/>
              <a:t>adquiridos, </a:t>
            </a:r>
            <a:r>
              <a:rPr lang="es-US" sz="2400" dirty="0"/>
              <a:t>por un modelo de IA cuando se le enseña nuevas tareas</a:t>
            </a:r>
            <a:endParaRPr lang="es-ES" sz="2400" dirty="0" smtClean="0">
              <a:latin typeface="Arial" panose="020B0604020202020204" pitchFamily="34" charset="0"/>
              <a:ea typeface="Calibri" panose="020F0502020204030204" pitchFamily="34" charset="0"/>
              <a:cs typeface="Times New Roman" panose="02020603050405020304" pitchFamily="18" charset="0"/>
            </a:endParaRPr>
          </a:p>
        </p:txBody>
      </p:sp>
      <p:sp>
        <p:nvSpPr>
          <p:cNvPr id="7" name="Flecha derecha 6"/>
          <p:cNvSpPr/>
          <p:nvPr/>
        </p:nvSpPr>
        <p:spPr>
          <a:xfrm>
            <a:off x="4121370" y="1143558"/>
            <a:ext cx="1161288" cy="548640"/>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ángulo 11"/>
          <p:cNvSpPr/>
          <p:nvPr/>
        </p:nvSpPr>
        <p:spPr>
          <a:xfrm>
            <a:off x="424649" y="3042082"/>
            <a:ext cx="1096877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Método de aprendizaje consolidado “despierto y sueño”</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13" name="Rectángulo 12"/>
          <p:cNvSpPr/>
          <p:nvPr/>
        </p:nvSpPr>
        <p:spPr>
          <a:xfrm>
            <a:off x="1008105" y="3786147"/>
            <a:ext cx="3732844" cy="2766693"/>
          </a:xfrm>
          <a:prstGeom prst="rect">
            <a:avLst/>
          </a:prstGeom>
          <a:solidFill>
            <a:srgbClr val="2E75B6">
              <a:alpha val="20000"/>
            </a:srgbClr>
          </a:solidFill>
          <a:ln>
            <a:solidFill>
              <a:schemeClr val="bg2">
                <a:lumMod val="10000"/>
              </a:schemeClr>
            </a:solid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14" name="Rectángulo 13"/>
          <p:cNvSpPr/>
          <p:nvPr/>
        </p:nvSpPr>
        <p:spPr>
          <a:xfrm>
            <a:off x="577049" y="180392"/>
            <a:ext cx="10319551"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Olvido Catastrófico</a:t>
            </a:r>
            <a:endParaRPr lang="es-ES" sz="3600" b="0" cap="none" spc="0" dirty="0">
              <a:ln w="0"/>
              <a:solidFill>
                <a:schemeClr val="tx1"/>
              </a:solidFill>
              <a:effectLst>
                <a:outerShdw blurRad="38100" dist="19050" dir="2700000" algn="tl" rotWithShape="0">
                  <a:schemeClr val="dk1">
                    <a:alpha val="40000"/>
                  </a:schemeClr>
                </a:outerShdw>
              </a:effectLst>
            </a:endParaRPr>
          </a:p>
        </p:txBody>
      </p:sp>
      <p:sp>
        <p:nvSpPr>
          <p:cNvPr id="15" name="Rectángulo 14"/>
          <p:cNvSpPr/>
          <p:nvPr/>
        </p:nvSpPr>
        <p:spPr>
          <a:xfrm>
            <a:off x="5584424" y="3826130"/>
            <a:ext cx="3732844" cy="2766693"/>
          </a:xfrm>
          <a:prstGeom prst="rect">
            <a:avLst/>
          </a:prstGeom>
          <a:solidFill>
            <a:srgbClr val="F38585"/>
          </a:solid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6" name="Rectángulo 15"/>
          <p:cNvSpPr/>
          <p:nvPr/>
        </p:nvSpPr>
        <p:spPr>
          <a:xfrm>
            <a:off x="6621233" y="4715130"/>
            <a:ext cx="3055465" cy="646331"/>
          </a:xfrm>
          <a:prstGeom prst="rect">
            <a:avLst/>
          </a:prstGeom>
          <a:noFill/>
        </p:spPr>
        <p:txBody>
          <a:bodyPr wrap="square" lIns="91440" tIns="45720" rIns="91440" bIns="45720">
            <a:spAutoFit/>
          </a:bodyPr>
          <a:lstStyle/>
          <a:p>
            <a:r>
              <a:rPr lang="es-ES" sz="3600" dirty="0" smtClean="0">
                <a:ln w="0"/>
                <a:effectLst>
                  <a:outerShdw blurRad="38100" dist="19050" dir="2700000" algn="tl" rotWithShape="0">
                    <a:schemeClr val="dk1">
                      <a:alpha val="40000"/>
                    </a:schemeClr>
                  </a:outerShdw>
                </a:effectLst>
              </a:rPr>
              <a:t>Sueño</a:t>
            </a:r>
            <a:endParaRPr lang="es-ES" sz="36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7905146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Algoritmo para evitar el olvido catastrófico</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p:nvPr/>
        </p:nvPicPr>
        <p:blipFill>
          <a:blip r:embed="rId2">
            <a:extLst>
              <a:ext uri="{28A0092B-C50C-407E-A947-70E740481C1C}">
                <a14:useLocalDpi xmlns:a14="http://schemas.microsoft.com/office/drawing/2010/main" val="0"/>
              </a:ext>
            </a:extLst>
          </a:blip>
          <a:stretch>
            <a:fillRect/>
          </a:stretch>
        </p:blipFill>
        <p:spPr>
          <a:xfrm>
            <a:off x="492188" y="1048892"/>
            <a:ext cx="9831388" cy="5809107"/>
          </a:xfrm>
          <a:prstGeom prst="rect">
            <a:avLst/>
          </a:prstGeom>
          <a:ln w="12700">
            <a:solidFill>
              <a:schemeClr val="tx1"/>
            </a:solidFill>
          </a:ln>
        </p:spPr>
      </p:pic>
    </p:spTree>
    <p:extLst>
      <p:ext uri="{BB962C8B-B14F-4D97-AF65-F5344CB8AC3E}">
        <p14:creationId xmlns:p14="http://schemas.microsoft.com/office/powerpoint/2010/main" val="24262958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150351" y="125983"/>
            <a:ext cx="3833998" cy="769441"/>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INTRODUCCIÓN</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3" name="Imagen 2"/>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422049" y="5055542"/>
            <a:ext cx="993989" cy="993989"/>
          </a:xfrm>
          <a:prstGeom prst="rect">
            <a:avLst/>
          </a:prstGeom>
          <a:ln>
            <a:solidFill>
              <a:schemeClr val="tx1"/>
            </a:solidFill>
          </a:ln>
        </p:spPr>
      </p:pic>
      <p:pic>
        <p:nvPicPr>
          <p:cNvPr id="4" name="Imagen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551682" y="5034206"/>
            <a:ext cx="1015325" cy="1015325"/>
          </a:xfrm>
          <a:prstGeom prst="rect">
            <a:avLst/>
          </a:prstGeom>
          <a:ln>
            <a:solidFill>
              <a:schemeClr val="tx1"/>
            </a:solidFill>
          </a:ln>
        </p:spPr>
      </p:pic>
      <p:pic>
        <p:nvPicPr>
          <p:cNvPr id="5" name="Imagen 4"/>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72333" y="1537105"/>
            <a:ext cx="914741" cy="914741"/>
          </a:xfrm>
          <a:prstGeom prst="rect">
            <a:avLst/>
          </a:prstGeom>
          <a:ln>
            <a:solidFill>
              <a:schemeClr val="tx1"/>
            </a:solidFill>
          </a:ln>
        </p:spPr>
      </p:pic>
      <p:pic>
        <p:nvPicPr>
          <p:cNvPr id="6" name="Imagen 5"/>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551682" y="1524642"/>
            <a:ext cx="939665" cy="939665"/>
          </a:xfrm>
          <a:prstGeom prst="rect">
            <a:avLst/>
          </a:prstGeom>
          <a:ln>
            <a:solidFill>
              <a:schemeClr val="tx1"/>
            </a:solidFill>
          </a:ln>
        </p:spPr>
      </p:pic>
      <p:pic>
        <p:nvPicPr>
          <p:cNvPr id="8" name="Imagen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310457" y="1408399"/>
            <a:ext cx="977380" cy="1037843"/>
          </a:xfrm>
          <a:prstGeom prst="rect">
            <a:avLst/>
          </a:prstGeom>
          <a:ln>
            <a:solidFill>
              <a:schemeClr val="tx1"/>
            </a:solidFill>
          </a:ln>
        </p:spPr>
      </p:pic>
      <p:pic>
        <p:nvPicPr>
          <p:cNvPr id="9" name="Imagen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9271080" y="5034206"/>
            <a:ext cx="1056134" cy="1056134"/>
          </a:xfrm>
          <a:prstGeom prst="rect">
            <a:avLst/>
          </a:prstGeom>
          <a:ln>
            <a:solidFill>
              <a:schemeClr val="tx1"/>
            </a:solidFill>
          </a:ln>
        </p:spPr>
      </p:pic>
      <p:sp>
        <p:nvSpPr>
          <p:cNvPr id="10" name="Rectángulo 9"/>
          <p:cNvSpPr/>
          <p:nvPr/>
        </p:nvSpPr>
        <p:spPr>
          <a:xfrm>
            <a:off x="4252304" y="2444474"/>
            <a:ext cx="3333477" cy="967957"/>
          </a:xfrm>
          <a:prstGeom prst="rect">
            <a:avLst/>
          </a:prstGeom>
        </p:spPr>
        <p:txBody>
          <a:bodyPr wrap="none">
            <a:spAutoFit/>
          </a:bodyPr>
          <a:lstStyle/>
          <a:p>
            <a:pPr algn="ctr">
              <a:lnSpc>
                <a:spcPct val="150000"/>
              </a:lnSpc>
            </a:pPr>
            <a:r>
              <a:rPr lang="es-ES" sz="2000" b="1" dirty="0" smtClean="0"/>
              <a:t>Reconocimiento de Entidades</a:t>
            </a:r>
          </a:p>
          <a:p>
            <a:pPr algn="ctr">
              <a:lnSpc>
                <a:spcPct val="150000"/>
              </a:lnSpc>
            </a:pPr>
            <a:r>
              <a:rPr lang="es-ES" sz="2000" b="1" dirty="0" smtClean="0"/>
              <a:t>Nombradas</a:t>
            </a:r>
            <a:endParaRPr lang="es-ES" sz="2000" b="1" dirty="0"/>
          </a:p>
        </p:txBody>
      </p:sp>
      <p:cxnSp>
        <p:nvCxnSpPr>
          <p:cNvPr id="14" name="Conector recto de flecha 13"/>
          <p:cNvCxnSpPr/>
          <p:nvPr/>
        </p:nvCxnSpPr>
        <p:spPr>
          <a:xfrm flipH="1">
            <a:off x="2642616" y="2075688"/>
            <a:ext cx="2532888"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Conector recto de flecha 14"/>
          <p:cNvCxnSpPr/>
          <p:nvPr/>
        </p:nvCxnSpPr>
        <p:spPr>
          <a:xfrm flipH="1">
            <a:off x="2642616" y="3352800"/>
            <a:ext cx="2200656" cy="1681406"/>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6" name="Conector recto de flecha 15"/>
          <p:cNvCxnSpPr/>
          <p:nvPr/>
        </p:nvCxnSpPr>
        <p:spPr>
          <a:xfrm>
            <a:off x="6416038" y="2075688"/>
            <a:ext cx="2773682" cy="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8" name="Conector recto de flecha 17"/>
          <p:cNvCxnSpPr/>
          <p:nvPr/>
        </p:nvCxnSpPr>
        <p:spPr>
          <a:xfrm>
            <a:off x="5919043" y="3633216"/>
            <a:ext cx="0" cy="1322832"/>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recto de flecha 18"/>
          <p:cNvCxnSpPr/>
          <p:nvPr/>
        </p:nvCxnSpPr>
        <p:spPr>
          <a:xfrm>
            <a:off x="7200900" y="3316224"/>
            <a:ext cx="1988820" cy="163982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 name="Rectángulo 22"/>
          <p:cNvSpPr/>
          <p:nvPr/>
        </p:nvSpPr>
        <p:spPr>
          <a:xfrm>
            <a:off x="1150351" y="2500036"/>
            <a:ext cx="1794657" cy="506292"/>
          </a:xfrm>
          <a:prstGeom prst="rect">
            <a:avLst/>
          </a:prstGeom>
        </p:spPr>
        <p:txBody>
          <a:bodyPr wrap="none">
            <a:spAutoFit/>
          </a:bodyPr>
          <a:lstStyle/>
          <a:p>
            <a:pPr algn="ctr">
              <a:lnSpc>
                <a:spcPct val="150000"/>
              </a:lnSpc>
            </a:pPr>
            <a:r>
              <a:rPr lang="es-ES" sz="2000" b="1" dirty="0" smtClean="0"/>
              <a:t>Organizaciones</a:t>
            </a:r>
          </a:p>
        </p:txBody>
      </p:sp>
      <p:sp>
        <p:nvSpPr>
          <p:cNvPr id="24" name="Rectángulo 23"/>
          <p:cNvSpPr/>
          <p:nvPr/>
        </p:nvSpPr>
        <p:spPr>
          <a:xfrm>
            <a:off x="1591303" y="6065783"/>
            <a:ext cx="902235" cy="506292"/>
          </a:xfrm>
          <a:prstGeom prst="rect">
            <a:avLst/>
          </a:prstGeom>
        </p:spPr>
        <p:txBody>
          <a:bodyPr wrap="none">
            <a:spAutoFit/>
          </a:bodyPr>
          <a:lstStyle/>
          <a:p>
            <a:pPr algn="ctr">
              <a:lnSpc>
                <a:spcPct val="150000"/>
              </a:lnSpc>
            </a:pPr>
            <a:r>
              <a:rPr lang="es-ES" sz="2000" b="1" dirty="0" smtClean="0"/>
              <a:t>Fechas</a:t>
            </a:r>
          </a:p>
        </p:txBody>
      </p:sp>
      <p:sp>
        <p:nvSpPr>
          <p:cNvPr id="25" name="Rectángulo 24"/>
          <p:cNvSpPr/>
          <p:nvPr/>
        </p:nvSpPr>
        <p:spPr>
          <a:xfrm>
            <a:off x="5311096" y="6149025"/>
            <a:ext cx="1142429" cy="506292"/>
          </a:xfrm>
          <a:prstGeom prst="rect">
            <a:avLst/>
          </a:prstGeom>
        </p:spPr>
        <p:txBody>
          <a:bodyPr wrap="none">
            <a:spAutoFit/>
          </a:bodyPr>
          <a:lstStyle/>
          <a:p>
            <a:pPr algn="ctr">
              <a:lnSpc>
                <a:spcPct val="150000"/>
              </a:lnSpc>
            </a:pPr>
            <a:r>
              <a:rPr lang="es-ES" sz="2000" b="1" dirty="0" smtClean="0"/>
              <a:t>Personas</a:t>
            </a:r>
          </a:p>
        </p:txBody>
      </p:sp>
      <p:sp>
        <p:nvSpPr>
          <p:cNvPr id="26" name="Rectángulo 25"/>
          <p:cNvSpPr/>
          <p:nvPr/>
        </p:nvSpPr>
        <p:spPr>
          <a:xfrm>
            <a:off x="9012173" y="6090765"/>
            <a:ext cx="1497526" cy="506292"/>
          </a:xfrm>
          <a:prstGeom prst="rect">
            <a:avLst/>
          </a:prstGeom>
        </p:spPr>
        <p:txBody>
          <a:bodyPr wrap="none">
            <a:spAutoFit/>
          </a:bodyPr>
          <a:lstStyle/>
          <a:p>
            <a:pPr algn="ctr">
              <a:lnSpc>
                <a:spcPct val="150000"/>
              </a:lnSpc>
            </a:pPr>
            <a:r>
              <a:rPr lang="es-ES" sz="2000" b="1" dirty="0" smtClean="0"/>
              <a:t>Misceláneas</a:t>
            </a:r>
          </a:p>
        </p:txBody>
      </p:sp>
      <p:sp>
        <p:nvSpPr>
          <p:cNvPr id="27" name="Rectángulo 26"/>
          <p:cNvSpPr/>
          <p:nvPr/>
        </p:nvSpPr>
        <p:spPr>
          <a:xfrm>
            <a:off x="8908854" y="2389901"/>
            <a:ext cx="1693156" cy="506292"/>
          </a:xfrm>
          <a:prstGeom prst="rect">
            <a:avLst/>
          </a:prstGeom>
        </p:spPr>
        <p:txBody>
          <a:bodyPr wrap="none">
            <a:spAutoFit/>
          </a:bodyPr>
          <a:lstStyle/>
          <a:p>
            <a:pPr algn="ctr">
              <a:lnSpc>
                <a:spcPct val="150000"/>
              </a:lnSpc>
            </a:pPr>
            <a:r>
              <a:rPr lang="es-ES" sz="2000" b="1" dirty="0" smtClean="0"/>
              <a:t>Localizaciones</a:t>
            </a:r>
          </a:p>
        </p:txBody>
      </p:sp>
    </p:spTree>
    <p:extLst>
      <p:ext uri="{BB962C8B-B14F-4D97-AF65-F5344CB8AC3E}">
        <p14:creationId xmlns:p14="http://schemas.microsoft.com/office/powerpoint/2010/main" val="368162764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2"/>
          <p:cNvSpPr>
            <a:spLocks noChangeArrowheads="1"/>
          </p:cNvSpPr>
          <p:nvPr/>
        </p:nvSpPr>
        <p:spPr bwMode="auto">
          <a:xfrm>
            <a:off x="344966" y="1231813"/>
            <a:ext cx="11471881" cy="5115452"/>
          </a:xfrm>
          <a:prstGeom prst="rect">
            <a:avLst/>
          </a:prstGeom>
          <a:solidFill>
            <a:srgbClr val="282A36"/>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79350" rIns="0" bIns="7935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F79C6"/>
                </a:solidFill>
                <a:latin typeface="Consolas" panose="020B0609020204030204" pitchFamily="49" charset="0"/>
              </a:rPr>
              <a:t> </a:t>
            </a:r>
            <a:r>
              <a:rPr lang="en-US" altLang="en-US" sz="1400" dirty="0" smtClean="0">
                <a:solidFill>
                  <a:srgbClr val="FF79C6"/>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"text"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"El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equipo</a:t>
            </a:r>
            <a:r>
              <a:rPr kumimoji="0" lang="en-US" altLang="en-US" sz="1400" b="0" i="0" u="none" strike="noStrike" cap="none" normalizeH="0" baseline="0" dirty="0" smtClean="0">
                <a:ln>
                  <a:noFill/>
                </a:ln>
                <a:solidFill>
                  <a:srgbClr val="50FA7B"/>
                </a:solidFill>
                <a:effectLst/>
                <a:latin typeface="Consolas" panose="020B0609020204030204" pitchFamily="49" charset="0"/>
              </a:rPr>
              <a:t> de pelota de Cuba,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teamacere</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está</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formado</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por</a:t>
            </a:r>
            <a:r>
              <a:rPr kumimoji="0" lang="en-US" altLang="en-US" sz="1400" b="0" i="0" u="none" strike="noStrike" cap="none" normalizeH="0" baseline="0" dirty="0" smtClean="0">
                <a:ln>
                  <a:noFill/>
                </a:ln>
                <a:solidFill>
                  <a:srgbClr val="50FA7B"/>
                </a:solidFill>
                <a:effectLst/>
                <a:latin typeface="Consolas" panose="020B0609020204030204" pitchFamily="49" charset="0"/>
              </a:rPr>
              <a:t> un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grupo</a:t>
            </a:r>
            <a:r>
              <a:rPr kumimoji="0" lang="en-US" altLang="en-US" sz="1400" b="0" i="0" u="none" strike="noStrike" cap="none" normalizeH="0" baseline="0" dirty="0" smtClean="0">
                <a:ln>
                  <a:noFill/>
                </a:ln>
                <a:solidFill>
                  <a:srgbClr val="50FA7B"/>
                </a:solidFill>
                <a:effectLst/>
                <a:latin typeface="Consolas" panose="020B0609020204030204" pitchFamily="49" charset="0"/>
              </a:rPr>
              <a:t> de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jugadores</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talentosos</a:t>
            </a:r>
            <a:r>
              <a:rPr kumimoji="0" lang="en-US" altLang="en-US" sz="1400" b="0" i="0" u="none" strike="noStrike" cap="none" normalizeH="0" baseline="0" dirty="0" smtClean="0">
                <a:ln>
                  <a:noFill/>
                </a:ln>
                <a:solidFill>
                  <a:srgbClr val="50FA7B"/>
                </a:solidFill>
                <a:effectLst/>
                <a:latin typeface="Consolas" panose="020B0609020204030204" pitchFamily="49" charset="0"/>
              </a:rPr>
              <a:t> y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entrenados</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por</a:t>
            </a:r>
            <a:r>
              <a:rPr kumimoji="0" lang="en-US" altLang="en-US" sz="1400" b="0" i="0" u="none" strike="noStrike" cap="none" normalizeH="0" baseline="0" dirty="0" smtClean="0">
                <a:ln>
                  <a:noFill/>
                </a:ln>
                <a:solidFill>
                  <a:srgbClr val="50FA7B"/>
                </a:solidFill>
                <a:effectLst/>
                <a:latin typeface="Consolas" panose="020B0609020204030204" pitchFamily="49" charset="0"/>
              </a:rPr>
              <a:t> el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experto</a:t>
            </a:r>
            <a:r>
              <a:rPr kumimoji="0" lang="en-US" altLang="en-US" sz="1400" b="0" i="0" u="none" strike="noStrike" cap="none" normalizeH="0" baseline="0" dirty="0" smtClean="0">
                <a:ln>
                  <a:noFill/>
                </a:ln>
                <a:solidFill>
                  <a:srgbClr val="50FA7B"/>
                </a:solidFill>
                <a:effectLst/>
                <a:latin typeface="Consolas" panose="020B0609020204030204" pitchFamily="49" charset="0"/>
              </a:rPr>
              <a:t> </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técnico</a:t>
            </a:r>
            <a:r>
              <a:rPr kumimoji="0" lang="en-US" altLang="en-US" sz="1400" b="0" i="0" u="none" strike="noStrike" cap="none" normalizeH="0" baseline="0" dirty="0" smtClean="0">
                <a:ln>
                  <a:noFill/>
                </a:ln>
                <a:solidFill>
                  <a:srgbClr val="50FA7B"/>
                </a:solidFill>
                <a:effectLst/>
                <a:latin typeface="Consolas" panose="020B0609020204030204" pitchFamily="49" charset="0"/>
              </a:rPr>
              <a:t>, Juan Carlos."</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"entities"</a:t>
            </a:r>
            <a:r>
              <a:rPr kumimoji="0" lang="en-US" altLang="en-US" sz="1400" b="0" i="0" u="none" strike="noStrike" cap="none" normalizeH="0" baseline="0" dirty="0" smtClean="0">
                <a:ln>
                  <a:noFill/>
                </a:ln>
                <a:solidFill>
                  <a:srgbClr val="F8F8F2"/>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lang="en-US" altLang="en-US" sz="1400" dirty="0" smtClean="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"Cuba"</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23</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27</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"LOC"</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lang="en-US" altLang="en-US" sz="1400" dirty="0">
                <a:solidFill>
                  <a:srgbClr val="F8F8F2"/>
                </a:solidFill>
                <a:latin typeface="Consolas" panose="020B0609020204030204" pitchFamily="49" charset="0"/>
              </a:rPr>
              <a:t>	</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a:t>
            </a:r>
            <a:r>
              <a:rPr kumimoji="0" lang="en-US" altLang="en-US" sz="1400" b="0" i="0" u="none" strike="noStrike" cap="none" normalizeH="0" baseline="0" dirty="0" err="1" smtClean="0">
                <a:ln>
                  <a:noFill/>
                </a:ln>
                <a:solidFill>
                  <a:srgbClr val="50FA7B"/>
                </a:solidFill>
                <a:effectLst/>
                <a:latin typeface="Consolas" panose="020B0609020204030204" pitchFamily="49" charset="0"/>
              </a:rPr>
              <a:t>teamacere</a:t>
            </a:r>
            <a:r>
              <a:rPr kumimoji="0" lang="en-US" altLang="en-US" sz="1400" b="0" i="0" u="none" strike="noStrike" cap="none" normalizeH="0" baseline="0" dirty="0" smtClean="0">
                <a:ln>
                  <a:noFill/>
                </a:ln>
                <a:solidFill>
                  <a:srgbClr val="50FA7B"/>
                </a:solidFill>
                <a:effectLst/>
                <a:latin typeface="Consolas" panose="020B0609020204030204" pitchFamily="49" charset="0"/>
              </a:rPr>
              <a: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29</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38</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"ORG"</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lang="en-US" altLang="en-US" sz="1400" dirty="0">
                <a:solidFill>
                  <a:srgbClr val="FF79C6"/>
                </a:solidFill>
                <a:latin typeface="Consolas" panose="020B0609020204030204" pitchFamily="49" charset="0"/>
              </a:rPr>
              <a:t> </a:t>
            </a:r>
            <a:r>
              <a:rPr lang="en-US" altLang="en-US" sz="1400" dirty="0" smtClean="0">
                <a:solidFill>
                  <a:srgbClr val="FF79C6"/>
                </a:solidFill>
                <a:latin typeface="Consolas" panose="020B0609020204030204" pitchFamily="49" charset="0"/>
              </a:rPr>
              <a:t>  </a:t>
            </a:r>
            <a:r>
              <a:rPr kumimoji="0" lang="en-US" altLang="en-US" sz="1400" b="0" i="0" u="none" strike="noStrike" cap="none" normalizeH="0" baseline="0" dirty="0" smtClean="0">
                <a:ln>
                  <a:noFill/>
                </a:ln>
                <a:solidFill>
                  <a:srgbClr val="FF79C6"/>
                </a:solidFill>
                <a:effectLst/>
                <a:latin typeface="Consolas" panose="020B0609020204030204" pitchFamily="49" charset="0"/>
              </a:rPr>
              <a:t>"name"</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"Juan Carlos"</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"start"</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127</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"end"</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BD93F9"/>
                </a:solidFill>
                <a:effectLst/>
                <a:latin typeface="Consolas" panose="020B0609020204030204" pitchFamily="49" charset="0"/>
              </a:rPr>
              <a:t>138</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F79C6"/>
                </a:solidFill>
                <a:effectLst/>
                <a:latin typeface="Consolas" panose="020B0609020204030204" pitchFamily="49" charset="0"/>
              </a:rPr>
              <a:t>   "label"</a:t>
            </a:r>
            <a:r>
              <a:rPr kumimoji="0" lang="en-US" altLang="en-US" sz="1400" b="0" i="0" u="none" strike="noStrike" cap="none" normalizeH="0" baseline="0" dirty="0" smtClean="0">
                <a:ln>
                  <a:noFill/>
                </a:ln>
                <a:solidFill>
                  <a:srgbClr val="F8F8F2"/>
                </a:solidFill>
                <a:effectLst/>
                <a:latin typeface="Consolas" panose="020B0609020204030204" pitchFamily="49" charset="0"/>
              </a:rPr>
              <a:t>:</a:t>
            </a:r>
            <a:r>
              <a:rPr kumimoji="0" lang="en-US" altLang="en-US" sz="1400" b="0" i="0" u="none" strike="noStrike" cap="none" normalizeH="0" dirty="0" smtClean="0">
                <a:ln>
                  <a:noFill/>
                </a:ln>
                <a:solidFill>
                  <a:srgbClr val="F8F8F2"/>
                </a:solidFill>
                <a:effectLst/>
                <a:latin typeface="Consolas" panose="020B0609020204030204" pitchFamily="49" charset="0"/>
              </a:rPr>
              <a:t> </a:t>
            </a:r>
            <a:r>
              <a:rPr kumimoji="0" lang="en-US" altLang="en-US" sz="1400" b="0" i="0" u="none" strike="noStrike" cap="none" normalizeH="0" baseline="0" dirty="0" smtClean="0">
                <a:ln>
                  <a:noFill/>
                </a:ln>
                <a:solidFill>
                  <a:srgbClr val="50FA7B"/>
                </a:solidFill>
                <a:effectLst/>
                <a:latin typeface="Consolas" panose="020B0609020204030204" pitchFamily="49" charset="0"/>
              </a:rPr>
              <a:t>"PERSON"</a:t>
            </a: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lvl="2" eaLnBrk="0" fontAlgn="base" hangingPunct="0">
              <a:spcBef>
                <a:spcPct val="0"/>
              </a:spcBef>
              <a:spcAft>
                <a:spcPct val="0"/>
              </a:spcAft>
            </a:pPr>
            <a:r>
              <a:rPr kumimoji="0" lang="en-US" altLang="en-US" sz="1400" b="0" i="0" u="none" strike="noStrike" cap="none" normalizeH="0" baseline="0" dirty="0" smtClean="0">
                <a:ln>
                  <a:noFill/>
                </a:ln>
                <a:solidFill>
                  <a:srgbClr val="F8F8F2"/>
                </a:solidFill>
                <a:effectLst/>
                <a:latin typeface="Consolas" panose="020B0609020204030204" pitchFamily="49" charset="0"/>
              </a:rPr>
              <a:t>}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        ] </a:t>
            </a: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400" b="0" i="0" u="none" strike="noStrike" cap="none" normalizeH="0" baseline="0" dirty="0" smtClean="0">
                <a:ln>
                  <a:noFill/>
                </a:ln>
                <a:solidFill>
                  <a:srgbClr val="F8F8F2"/>
                </a:solidFill>
                <a:effectLst/>
                <a:latin typeface="Consolas" panose="020B0609020204030204" pitchFamily="49" charset="0"/>
              </a:rPr>
              <a:t>}</a:t>
            </a:r>
            <a:endParaRPr kumimoji="0" lang="en-US" altLang="en-US" sz="1400" b="0" i="0" u="none" strike="noStrike" cap="none" normalizeH="0" baseline="0" dirty="0" smtClean="0">
              <a:ln>
                <a:noFill/>
              </a:ln>
              <a:solidFill>
                <a:schemeClr val="tx1"/>
              </a:solidFill>
              <a:effectLst/>
              <a:latin typeface="Arial" panose="020B0604020202020204" pitchFamily="34" charset="0"/>
            </a:endParaRPr>
          </a:p>
        </p:txBody>
      </p:sp>
      <p:sp>
        <p:nvSpPr>
          <p:cNvPr id="3" name="Rectángulo 2"/>
          <p:cNvSpPr/>
          <p:nvPr/>
        </p:nvSpPr>
        <p:spPr>
          <a:xfrm>
            <a:off x="344966" y="192584"/>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Ejemplo de oración generada</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62504672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ángulo 2"/>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Funcionamiento del sistema</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5" name="FormatFactory Multiplexar prueba al+prueba al+prueba al">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66928" y="797433"/>
            <a:ext cx="10527792" cy="5921883"/>
          </a:xfrm>
          <a:prstGeom prst="rect">
            <a:avLst/>
          </a:prstGeom>
        </p:spPr>
      </p:pic>
    </p:spTree>
    <p:extLst>
      <p:ext uri="{BB962C8B-B14F-4D97-AF65-F5344CB8AC3E}">
        <p14:creationId xmlns:p14="http://schemas.microsoft.com/office/powerpoint/2010/main" val="464001509"/>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5"/>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5"/>
                                        </p:tgtEl>
                                      </p:cBhvr>
                                    </p:cmd>
                                  </p:childTnLst>
                                </p:cTn>
                              </p:par>
                            </p:childTnLst>
                          </p:cTn>
                        </p:par>
                      </p:childTnLst>
                    </p:cTn>
                  </p:par>
                </p:childTnLst>
              </p:cTn>
              <p:nextCondLst>
                <p:cond evt="onClick" delay="0">
                  <p:tgtEl>
                    <p:spTgt spid="5"/>
                  </p:tgtEl>
                </p:cond>
              </p:nextCondLst>
            </p:seq>
            <p:video>
              <p:cMediaNode vol="80000">
                <p:cTn id="7" fill="hold" display="0">
                  <p:stCondLst>
                    <p:cond delay="indefinite"/>
                  </p:stCondLst>
                </p:cTn>
                <p:tgtEl>
                  <p:spTgt spid="5"/>
                </p:tgtEl>
              </p:cMediaNode>
            </p:video>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ángulo 4"/>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Conclusiones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6" name="Rectángulo 5"/>
          <p:cNvSpPr/>
          <p:nvPr/>
        </p:nvSpPr>
        <p:spPr>
          <a:xfrm>
            <a:off x="424649" y="1257470"/>
            <a:ext cx="11466576" cy="383181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US" dirty="0">
                <a:latin typeface="Arial" panose="020B0604020202020204" pitchFamily="34" charset="0"/>
                <a:ea typeface="Times New Roman" panose="02020603050405020304" pitchFamily="18" charset="0"/>
                <a:cs typeface="Times New Roman" panose="02020603050405020304" pitchFamily="18" charset="0"/>
              </a:rPr>
              <a:t>Se logró establecer una conexión exitosa con Elasticsearch y extraer los datos </a:t>
            </a:r>
            <a:r>
              <a:rPr lang="es-US" dirty="0" smtClean="0">
                <a:latin typeface="Arial" panose="020B0604020202020204" pitchFamily="34" charset="0"/>
                <a:ea typeface="Times New Roman" panose="02020603050405020304" pitchFamily="18" charset="0"/>
                <a:cs typeface="Times New Roman" panose="02020603050405020304" pitchFamily="18" charset="0"/>
              </a:rPr>
              <a:t>almacenados</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dirty="0">
                <a:latin typeface="Arial" panose="020B0604020202020204" pitchFamily="34" charset="0"/>
                <a:ea typeface="Times New Roman" panose="02020603050405020304" pitchFamily="18" charset="0"/>
                <a:cs typeface="Times New Roman" panose="02020603050405020304" pitchFamily="18" charset="0"/>
              </a:rPr>
              <a:t>Se desarrolló y puso en práctica una funcionalidad de reconocimiento de entidades </a:t>
            </a:r>
            <a:endParaRPr lang="es-US" dirty="0" smtClean="0">
              <a:latin typeface="Arial" panose="020B0604020202020204" pitchFamily="34" charset="0"/>
              <a:ea typeface="Times New Roman" panose="02020603050405020304" pitchFamily="18"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dirty="0" smtClean="0">
                <a:latin typeface="Arial" panose="020B0604020202020204" pitchFamily="34" charset="0"/>
                <a:ea typeface="Times New Roman" panose="02020603050405020304" pitchFamily="18" charset="0"/>
                <a:cs typeface="Times New Roman" panose="02020603050405020304" pitchFamily="18" charset="0"/>
              </a:rPr>
              <a:t>Se </a:t>
            </a:r>
            <a:r>
              <a:rPr lang="es-US" dirty="0">
                <a:latin typeface="Arial" panose="020B0604020202020204" pitchFamily="34" charset="0"/>
                <a:ea typeface="Times New Roman" panose="02020603050405020304" pitchFamily="18" charset="0"/>
                <a:cs typeface="Times New Roman" panose="02020603050405020304" pitchFamily="18" charset="0"/>
              </a:rPr>
              <a:t>implementó un proceso de aprendizaje </a:t>
            </a:r>
            <a:r>
              <a:rPr lang="es-US" dirty="0" smtClean="0">
                <a:latin typeface="Arial" panose="020B0604020202020204" pitchFamily="34" charset="0"/>
                <a:ea typeface="Times New Roman" panose="02020603050405020304" pitchFamily="18" charset="0"/>
                <a:cs typeface="Times New Roman" panose="02020603050405020304" pitchFamily="18" charset="0"/>
              </a:rPr>
              <a:t>supervisado.</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dirty="0" smtClean="0">
                <a:latin typeface="Arial" panose="020B0604020202020204" pitchFamily="34" charset="0"/>
                <a:ea typeface="Times New Roman" panose="02020603050405020304" pitchFamily="18" charset="0"/>
                <a:cs typeface="Times New Roman" panose="02020603050405020304" pitchFamily="18" charset="0"/>
              </a:rPr>
              <a:t>Se almacenaron los resultados obtenidos en Elasticsearch.</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dirty="0">
                <a:latin typeface="Arial" panose="020B0604020202020204" pitchFamily="34" charset="0"/>
                <a:ea typeface="Times New Roman" panose="02020603050405020304" pitchFamily="18" charset="0"/>
                <a:cs typeface="Times New Roman" panose="02020603050405020304" pitchFamily="18" charset="0"/>
              </a:rPr>
              <a:t>Se realizó una evaluación del rendimiento del programa, mostrando resultados satisfactorios en la precisión y eficiencia del reconocimiento de entidades y la efectividad del proceso de aprendizaje supervisado.</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dirty="0">
                <a:latin typeface="Arial" panose="020B0604020202020204" pitchFamily="34" charset="0"/>
                <a:ea typeface="Times New Roman" panose="02020603050405020304" pitchFamily="18" charset="0"/>
                <a:cs typeface="Times New Roman" panose="02020603050405020304" pitchFamily="18" charset="0"/>
              </a:rPr>
              <a:t>Se estableció un enfoque de optimización continua para mejorar el programa a medida que se recopilan más datos y se identifican nuevas entidades, asegurando su relevancia y eficacia en el contexto </a:t>
            </a:r>
            <a:r>
              <a:rPr lang="es-US" dirty="0" smtClean="0">
                <a:latin typeface="Arial" panose="020B0604020202020204" pitchFamily="34" charset="0"/>
                <a:ea typeface="Times New Roman" panose="02020603050405020304" pitchFamily="18" charset="0"/>
                <a:cs typeface="Times New Roman" panose="02020603050405020304" pitchFamily="18" charset="0"/>
              </a:rPr>
              <a:t>del reconocimiento de entidades nombradas para el español</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30600777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24649" y="1062472"/>
            <a:ext cx="10707624" cy="397031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Times New Roman" panose="02020603050405020304" pitchFamily="18" charset="0"/>
                <a:cs typeface="Times New Roman" panose="02020603050405020304" pitchFamily="18" charset="0"/>
              </a:rPr>
              <a:t>Integrar más funcionalidades al sistema como la posibilidad de tener varios modelos de procesamiento de lenguaje natural para realizar otras tareas como la traducción de texto, el análisis de sentimientos en las oraciones, similitud en textos</a:t>
            </a:r>
            <a:r>
              <a:rPr lang="es-ES" sz="2400" dirty="0" smtClean="0">
                <a:latin typeface="Arial" panose="020B0604020202020204" pitchFamily="34" charset="0"/>
                <a:ea typeface="Times New Roman" panose="02020603050405020304" pitchFamily="18" charset="0"/>
                <a:cs typeface="Times New Roman" panose="02020603050405020304" pitchFamily="18" charset="0"/>
              </a:rPr>
              <a:t>.</a:t>
            </a:r>
          </a:p>
          <a:p>
            <a:pPr marL="342900" marR="0" lvl="0" indent="-342900" algn="just">
              <a:lnSpc>
                <a:spcPct val="150000"/>
              </a:lnSpc>
              <a:spcBef>
                <a:spcPts val="0"/>
              </a:spcBef>
              <a:spcAft>
                <a:spcPts val="0"/>
              </a:spcAft>
              <a:buFont typeface="Wingdings" panose="05000000000000000000" pitchFamily="2" charset="2"/>
              <a:buChar char=""/>
            </a:pP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Times New Roman" panose="02020603050405020304" pitchFamily="18" charset="0"/>
                <a:cs typeface="Times New Roman" panose="02020603050405020304" pitchFamily="18" charset="0"/>
              </a:rPr>
              <a:t>Integrar modelos de reconocimiento de entidades nombradas en otros idiomas como inglés, francés, portugués.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424649" y="27992"/>
            <a:ext cx="10319551" cy="769441"/>
          </a:xfrm>
          <a:prstGeom prst="rect">
            <a:avLst/>
          </a:prstGeom>
          <a:noFill/>
        </p:spPr>
        <p:txBody>
          <a:bodyPr wrap="square" lIns="91440" tIns="45720" rIns="91440" bIns="45720">
            <a:spAutoFit/>
          </a:bodyPr>
          <a:lstStyle/>
          <a:p>
            <a:r>
              <a:rPr lang="es-ES" sz="4400" dirty="0" smtClean="0">
                <a:ln w="0"/>
                <a:effectLst>
                  <a:outerShdw blurRad="38100" dist="19050" dir="2700000" algn="tl" rotWithShape="0">
                    <a:schemeClr val="dk1">
                      <a:alpha val="40000"/>
                    </a:schemeClr>
                  </a:outerShdw>
                </a:effectLst>
              </a:rPr>
              <a:t>Recomendaciones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17475539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9DC66159-C388-4239-B779-8B52EB223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0" y="-16329"/>
            <a:ext cx="3494314" cy="6858000"/>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3" name="Picture 2">
            <a:extLst>
              <a:ext uri="{FF2B5EF4-FFF2-40B4-BE49-F238E27FC236}">
                <a16:creationId xmlns:a16="http://schemas.microsoft.com/office/drawing/2014/main" id="{88495DEA-FEBE-4103-85AD-41859F53FD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7902" y="144680"/>
            <a:ext cx="2328863" cy="625475"/>
          </a:xfrm>
          <a:prstGeom prst="rect">
            <a:avLst/>
          </a:prstGeom>
          <a:noFill/>
          <a:ln>
            <a:noFill/>
          </a:ln>
          <a:effectLst/>
          <a:extLst>
            <a:ext uri="{909E8E84-426E-40DD-AFC4-6F175D3DCCD1}">
              <a14:hiddenFill xmlns:a14="http://schemas.microsoft.com/office/drawing/2010/main">
                <a:blipFill dpi="0" rotWithShape="0">
                  <a:blip/>
                  <a:srcRect/>
                  <a:stretch>
                    <a:fillRect/>
                  </a:stretch>
                </a:blip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Text Box 3">
            <a:extLst>
              <a:ext uri="{FF2B5EF4-FFF2-40B4-BE49-F238E27FC236}">
                <a16:creationId xmlns:a16="http://schemas.microsoft.com/office/drawing/2014/main" id="{E1923479-41EA-4291-AA4D-9AA7710E0BC2}"/>
              </a:ext>
            </a:extLst>
          </p:cNvPr>
          <p:cNvSpPr txBox="1">
            <a:spLocks noChangeArrowheads="1"/>
          </p:cNvSpPr>
          <p:nvPr/>
        </p:nvSpPr>
        <p:spPr bwMode="auto">
          <a:xfrm>
            <a:off x="3611879" y="945885"/>
            <a:ext cx="8138161" cy="212583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sz="2600" b="1" dirty="0" smtClean="0">
                <a:solidFill>
                  <a:schemeClr val="tx1"/>
                </a:solidFill>
                <a:effectLst/>
                <a:ea typeface="Calibri" panose="020F0502020204030204" pitchFamily="34" charset="0"/>
              </a:rPr>
              <a:t>Herramienta informática de procesamiento del lenguaje natural para el reconocimiento de entidades nombradas en </a:t>
            </a:r>
            <a:r>
              <a:rPr lang="es-ES" sz="2600" b="1" dirty="0" err="1" smtClean="0">
                <a:solidFill>
                  <a:schemeClr val="tx1"/>
                </a:solidFill>
                <a:effectLst/>
                <a:ea typeface="Calibri" panose="020F0502020204030204" pitchFamily="34" charset="0"/>
              </a:rPr>
              <a:t>espa</a:t>
            </a:r>
            <a:r>
              <a:rPr lang="es-US" sz="2600" b="1" dirty="0" err="1" smtClean="0">
                <a:solidFill>
                  <a:schemeClr val="tx1"/>
                </a:solidFill>
                <a:effectLst/>
                <a:ea typeface="Calibri" panose="020F0502020204030204" pitchFamily="34" charset="0"/>
              </a:rPr>
              <a:t>ñol</a:t>
            </a:r>
            <a:endParaRPr lang="es-ES" sz="2600" b="1" dirty="0" smtClean="0">
              <a:solidFill>
                <a:schemeClr val="tx1"/>
              </a:solidFill>
              <a:effectLst/>
              <a:ea typeface="Calibri" panose="020F0502020204030204" pitchFamily="34" charset="0"/>
            </a:endParaRPr>
          </a:p>
          <a:p>
            <a:pPr algn="ctr"/>
            <a:endParaRPr lang="es-ES" sz="2600" b="1" dirty="0" smtClean="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
        <p:nvSpPr>
          <p:cNvPr id="5" name="CuadroTexto 4">
            <a:extLst>
              <a:ext uri="{FF2B5EF4-FFF2-40B4-BE49-F238E27FC236}">
                <a16:creationId xmlns:a16="http://schemas.microsoft.com/office/drawing/2014/main" id="{34929A58-3F91-74DA-6F65-147BB2BDD97E}"/>
              </a:ext>
            </a:extLst>
          </p:cNvPr>
          <p:cNvSpPr txBox="1"/>
          <p:nvPr/>
        </p:nvSpPr>
        <p:spPr>
          <a:xfrm>
            <a:off x="4683492" y="2308735"/>
            <a:ext cx="5676439" cy="2492990"/>
          </a:xfrm>
          <a:prstGeom prst="rect">
            <a:avLst/>
          </a:prstGeom>
          <a:noFill/>
        </p:spPr>
        <p:txBody>
          <a:bodyPr wrap="square">
            <a:spAutoFit/>
          </a:bodyPr>
          <a:lstStyle/>
          <a:p>
            <a:pPr algn="ctr"/>
            <a:r>
              <a:rPr lang="es-ES" sz="2400" b="1" dirty="0">
                <a:latin typeface="Calibri" panose="020F0502020204030204" pitchFamily="34" charset="0"/>
                <a:cs typeface="Calibri" panose="020F0502020204030204" pitchFamily="34" charset="0"/>
              </a:rPr>
              <a:t>Autor</a:t>
            </a:r>
          </a:p>
          <a:p>
            <a:pPr algn="ctr"/>
            <a:r>
              <a:rPr lang="es-ES" sz="2400" b="1" dirty="0" smtClean="0">
                <a:latin typeface="Calibri" panose="020F0502020204030204" pitchFamily="34" charset="0"/>
                <a:cs typeface="Calibri" panose="020F0502020204030204" pitchFamily="34" charset="0"/>
              </a:rPr>
              <a:t>Luis Andrés </a:t>
            </a:r>
            <a:r>
              <a:rPr lang="es-ES" sz="2400" b="1" dirty="0" err="1" smtClean="0">
                <a:latin typeface="Calibri" panose="020F0502020204030204" pitchFamily="34" charset="0"/>
                <a:cs typeface="Calibri" panose="020F0502020204030204" pitchFamily="34" charset="0"/>
              </a:rPr>
              <a:t>Licea</a:t>
            </a:r>
            <a:r>
              <a:rPr lang="es-ES" sz="2400" b="1" dirty="0" smtClean="0">
                <a:latin typeface="Calibri" panose="020F0502020204030204" pitchFamily="34" charset="0"/>
                <a:cs typeface="Calibri" panose="020F0502020204030204" pitchFamily="34" charset="0"/>
              </a:rPr>
              <a:t> Berenguer</a:t>
            </a:r>
            <a:endParaRPr lang="es-ES" sz="2400" b="1" dirty="0">
              <a:latin typeface="Calibri" panose="020F0502020204030204" pitchFamily="34" charset="0"/>
              <a:cs typeface="Calibri" panose="020F0502020204030204" pitchFamily="34" charset="0"/>
            </a:endParaRPr>
          </a:p>
          <a:p>
            <a:pPr algn="ctr"/>
            <a:r>
              <a:rPr lang="es-ES" sz="2000" b="1" dirty="0">
                <a:latin typeface="Calibri" panose="020F0502020204030204" pitchFamily="34" charset="0"/>
                <a:cs typeface="Calibri" panose="020F0502020204030204" pitchFamily="34" charset="0"/>
              </a:rPr>
              <a:t>Tutor </a:t>
            </a:r>
            <a:endParaRPr lang="es-ES" sz="2000" b="1" dirty="0">
              <a:latin typeface="Calibri" panose="020F0502020204030204" pitchFamily="34" charset="0"/>
              <a:cs typeface="Calibri" panose="020F0502020204030204" pitchFamily="34" charset="0"/>
            </a:endParaRPr>
          </a:p>
          <a:p>
            <a:pPr algn="ctr"/>
            <a:r>
              <a:rPr lang="es-ES" sz="2000" b="1" dirty="0" err="1" smtClean="0">
                <a:latin typeface="Calibri" panose="020F0502020204030204" pitchFamily="34" charset="0"/>
                <a:cs typeface="Calibri" panose="020F0502020204030204" pitchFamily="34" charset="0"/>
              </a:rPr>
              <a:t>Dr.C</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Dionis</a:t>
            </a:r>
            <a:r>
              <a:rPr lang="es-ES" sz="2000" b="1" dirty="0" smtClean="0">
                <a:latin typeface="Calibri" panose="020F0502020204030204" pitchFamily="34" charset="0"/>
                <a:cs typeface="Calibri" panose="020F0502020204030204" pitchFamily="34" charset="0"/>
              </a:rPr>
              <a:t> López Ramos</a:t>
            </a:r>
            <a:endParaRPr lang="es-ES" sz="2000" b="1" dirty="0">
              <a:latin typeface="Calibri" panose="020F0502020204030204" pitchFamily="34" charset="0"/>
              <a:cs typeface="Calibri" panose="020F0502020204030204" pitchFamily="34" charset="0"/>
            </a:endParaRPr>
          </a:p>
          <a:p>
            <a:pPr algn="ctr"/>
            <a:r>
              <a:rPr lang="es-ES" sz="2000" b="1" dirty="0" err="1">
                <a:latin typeface="Calibri" panose="020F0502020204030204" pitchFamily="34" charset="0"/>
                <a:cs typeface="Calibri" panose="020F0502020204030204" pitchFamily="34" charset="0"/>
              </a:rPr>
              <a:t>MSc</a:t>
            </a:r>
            <a:r>
              <a:rPr lang="es-ES" sz="2000" b="1" dirty="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Jose</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Ernaldo</a:t>
            </a:r>
            <a:r>
              <a:rPr lang="es-ES" sz="2000" b="1" dirty="0" smtClean="0">
                <a:latin typeface="Calibri" panose="020F0502020204030204" pitchFamily="34" charset="0"/>
                <a:cs typeface="Calibri" panose="020F0502020204030204" pitchFamily="34" charset="0"/>
              </a:rPr>
              <a:t> </a:t>
            </a:r>
            <a:r>
              <a:rPr lang="es-ES" sz="2000" b="1" dirty="0" err="1" smtClean="0">
                <a:latin typeface="Calibri" panose="020F0502020204030204" pitchFamily="34" charset="0"/>
                <a:cs typeface="Calibri" panose="020F0502020204030204" pitchFamily="34" charset="0"/>
              </a:rPr>
              <a:t>Cruzata</a:t>
            </a:r>
            <a:r>
              <a:rPr lang="es-ES" sz="2000" b="1" dirty="0" smtClean="0">
                <a:latin typeface="Calibri" panose="020F0502020204030204" pitchFamily="34" charset="0"/>
                <a:cs typeface="Calibri" panose="020F0502020204030204" pitchFamily="34" charset="0"/>
              </a:rPr>
              <a:t> Ferrer</a:t>
            </a:r>
          </a:p>
          <a:p>
            <a:pPr algn="ctr"/>
            <a:endParaRPr lang="es-ES" sz="2000" b="1" dirty="0">
              <a:latin typeface="Calibri" panose="020F0502020204030204" pitchFamily="34" charset="0"/>
              <a:cs typeface="Calibri" panose="020F0502020204030204" pitchFamily="34" charset="0"/>
            </a:endParaRPr>
          </a:p>
          <a:p>
            <a:pPr algn="ctr"/>
            <a:endParaRPr lang="es-ES" sz="2800" b="1" dirty="0">
              <a:latin typeface="Calibri" panose="020F0502020204030204" pitchFamily="34" charset="0"/>
              <a:cs typeface="Calibri" panose="020F0502020204030204" pitchFamily="34" charset="0"/>
            </a:endParaRPr>
          </a:p>
        </p:txBody>
      </p:sp>
      <p:sp>
        <p:nvSpPr>
          <p:cNvPr id="6" name="Text Box 3">
            <a:extLst>
              <a:ext uri="{FF2B5EF4-FFF2-40B4-BE49-F238E27FC236}">
                <a16:creationId xmlns:a16="http://schemas.microsoft.com/office/drawing/2014/main" id="{47DE047C-BC85-4E10-D7FE-79155DC5475E}"/>
              </a:ext>
            </a:extLst>
          </p:cNvPr>
          <p:cNvSpPr txBox="1">
            <a:spLocks noChangeArrowheads="1"/>
          </p:cNvSpPr>
          <p:nvPr/>
        </p:nvSpPr>
        <p:spPr bwMode="auto">
          <a:xfrm>
            <a:off x="3616777" y="4646757"/>
            <a:ext cx="8224703" cy="206428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3465A4"/>
                </a:solidFill>
                <a:round/>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lIns="90000" tIns="46800" rIns="90000" bIns="46800">
            <a:spAutoFit/>
          </a:bodyPr>
          <a:lstStyle>
            <a:lvl1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1pPr>
            <a:lvl2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2pPr>
            <a:lvl3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3pPr>
            <a:lvl4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4pPr>
            <a:lvl5pPr>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5pPr>
            <a:lvl6pPr marL="25146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6pPr>
            <a:lvl7pPr marL="29718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7pPr>
            <a:lvl8pPr marL="34290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8pPr>
            <a:lvl9pPr marL="3886200" indent="-228600" defTabSz="449263" eaLnBrk="0" fontAlgn="base" hangingPunct="0">
              <a:spcBef>
                <a:spcPct val="0"/>
              </a:spcBef>
              <a:spcAft>
                <a:spcPct val="0"/>
              </a:spcAft>
              <a:tabLst>
                <a:tab pos="0" algn="l"/>
                <a:tab pos="447675" algn="l"/>
                <a:tab pos="896938" algn="l"/>
                <a:tab pos="1346200" algn="l"/>
                <a:tab pos="1795463" algn="l"/>
                <a:tab pos="2244725" algn="l"/>
                <a:tab pos="2693988" algn="l"/>
                <a:tab pos="3143250" algn="l"/>
                <a:tab pos="3592513" algn="l"/>
                <a:tab pos="4041775" algn="l"/>
                <a:tab pos="4491038" algn="l"/>
                <a:tab pos="4940300" algn="l"/>
                <a:tab pos="5389563" algn="l"/>
                <a:tab pos="5838825" algn="l"/>
                <a:tab pos="6288088" algn="l"/>
                <a:tab pos="6737350" algn="l"/>
                <a:tab pos="7186613" algn="l"/>
                <a:tab pos="7635875" algn="l"/>
                <a:tab pos="8085138" algn="l"/>
                <a:tab pos="8534400" algn="l"/>
                <a:tab pos="8983663" algn="l"/>
              </a:tabLst>
              <a:defRPr>
                <a:solidFill>
                  <a:schemeClr val="bg1"/>
                </a:solidFill>
                <a:latin typeface="Arial" panose="020B0604020202020204" pitchFamily="34" charset="0"/>
                <a:cs typeface="Arial" panose="020B0604020202020204" pitchFamily="34" charset="0"/>
              </a:defRPr>
            </a:lvl9pPr>
          </a:lstStyle>
          <a:p>
            <a:pPr algn="ctr"/>
            <a:r>
              <a:rPr lang="es-ES" b="1" dirty="0">
                <a:solidFill>
                  <a:schemeClr val="tx1"/>
                </a:solidFill>
                <a:effectLst/>
                <a:ea typeface="Calibri" panose="020F0502020204030204" pitchFamily="34" charset="0"/>
              </a:rPr>
              <a:t>Facultad de Ingeniería en Telecomunicaciones, Informática y Biom</a:t>
            </a:r>
            <a:r>
              <a:rPr lang="es-ES" b="1" dirty="0">
                <a:solidFill>
                  <a:schemeClr val="tx1"/>
                </a:solidFill>
                <a:ea typeface="Calibri" panose="020F0502020204030204" pitchFamily="34" charset="0"/>
              </a:rPr>
              <a:t>édica</a:t>
            </a:r>
            <a:endParaRPr lang="es-ES" b="1" dirty="0">
              <a:solidFill>
                <a:schemeClr val="tx1"/>
              </a:solidFill>
              <a:effectLst/>
              <a:ea typeface="Calibri" panose="020F0502020204030204" pitchFamily="34" charset="0"/>
            </a:endParaRPr>
          </a:p>
          <a:p>
            <a:pPr algn="ctr"/>
            <a:r>
              <a:rPr lang="es-ES" b="1" dirty="0">
                <a:solidFill>
                  <a:schemeClr val="tx1"/>
                </a:solidFill>
                <a:ea typeface="Calibri" panose="020F0502020204030204" pitchFamily="34" charset="0"/>
              </a:rPr>
              <a:t>Departamento de Ingeniería Informática</a:t>
            </a:r>
          </a:p>
          <a:p>
            <a:pPr algn="ctr"/>
            <a:r>
              <a:rPr lang="es-ES" b="1" dirty="0">
                <a:solidFill>
                  <a:schemeClr val="tx1"/>
                </a:solidFill>
                <a:effectLst/>
                <a:ea typeface="Calibri" panose="020F0502020204030204" pitchFamily="34" charset="0"/>
              </a:rPr>
              <a:t>Proyecto </a:t>
            </a:r>
            <a:r>
              <a:rPr lang="es-ES" b="1" dirty="0">
                <a:solidFill>
                  <a:schemeClr val="tx1"/>
                </a:solidFill>
                <a:ea typeface="Calibri" panose="020F0502020204030204" pitchFamily="34" charset="0"/>
              </a:rPr>
              <a:t>de Investigación </a:t>
            </a:r>
          </a:p>
          <a:p>
            <a:pPr algn="ctr"/>
            <a:endParaRPr lang="es-ES" sz="2600" b="1" dirty="0">
              <a:solidFill>
                <a:schemeClr val="tx1"/>
              </a:solidFill>
            </a:endParaRPr>
          </a:p>
          <a:p>
            <a:pPr algn="ctr"/>
            <a:r>
              <a:rPr lang="es-ES" sz="2000" b="1" dirty="0">
                <a:solidFill>
                  <a:schemeClr val="tx1"/>
                </a:solidFill>
              </a:rPr>
              <a:t>Santiago de Cuba, </a:t>
            </a:r>
            <a:r>
              <a:rPr lang="es-ES" sz="2000" b="1" dirty="0" smtClean="0">
                <a:solidFill>
                  <a:schemeClr val="tx1"/>
                </a:solidFill>
              </a:rPr>
              <a:t>abril</a:t>
            </a:r>
            <a:r>
              <a:rPr lang="es-ES" sz="2000" b="1" dirty="0" smtClean="0">
                <a:solidFill>
                  <a:schemeClr val="tx1"/>
                </a:solidFill>
              </a:rPr>
              <a:t>, 2024</a:t>
            </a:r>
            <a:endParaRPr lang="es-ES" sz="2000" b="1" dirty="0">
              <a:solidFill>
                <a:schemeClr val="tx1"/>
              </a:solidFill>
            </a:endParaRPr>
          </a:p>
          <a:p>
            <a:pPr eaLnBrk="1" hangingPunct="1">
              <a:buSzPct val="100000"/>
            </a:pPr>
            <a:endParaRPr lang="es-ES" altLang="es-MX" sz="2800" b="1" dirty="0">
              <a:solidFill>
                <a:srgbClr val="000000"/>
              </a:solidFill>
              <a:latin typeface="Calibri" panose="020F0502020204030204" pitchFamily="34" charset="0"/>
            </a:endParaRPr>
          </a:p>
        </p:txBody>
      </p:sp>
    </p:spTree>
    <p:extLst>
      <p:ext uri="{BB962C8B-B14F-4D97-AF65-F5344CB8AC3E}">
        <p14:creationId xmlns:p14="http://schemas.microsoft.com/office/powerpoint/2010/main" val="336486673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ángulo 3"/>
          <p:cNvSpPr/>
          <p:nvPr/>
        </p:nvSpPr>
        <p:spPr>
          <a:xfrm>
            <a:off x="555693" y="165485"/>
            <a:ext cx="4992713" cy="769441"/>
          </a:xfrm>
          <a:prstGeom prst="rect">
            <a:avLst/>
          </a:prstGeom>
          <a:noFill/>
        </p:spPr>
        <p:txBody>
          <a:bodyPr wrap="none" lIns="91440" tIns="45720" rIns="91440" bIns="45720">
            <a:spAutoFit/>
          </a:bodyPr>
          <a:lstStyle/>
          <a:p>
            <a:pPr algn="ctr"/>
            <a:r>
              <a:rPr lang="es-ES" sz="4400" b="0" cap="none" spc="0" dirty="0" smtClean="0">
                <a:ln w="0"/>
                <a:solidFill>
                  <a:schemeClr val="tx1"/>
                </a:solidFill>
                <a:effectLst>
                  <a:outerShdw blurRad="38100" dist="19050" dir="2700000" algn="tl" rotWithShape="0">
                    <a:schemeClr val="dk1">
                      <a:alpha val="40000"/>
                    </a:schemeClr>
                  </a:outerShdw>
                </a:effectLst>
              </a:rPr>
              <a:t>Situación </a:t>
            </a:r>
            <a:r>
              <a:rPr lang="es-ES" sz="4400" b="0" cap="none" spc="0" dirty="0" err="1" smtClean="0">
                <a:ln w="0"/>
                <a:solidFill>
                  <a:schemeClr val="tx1"/>
                </a:solidFill>
                <a:effectLst>
                  <a:outerShdw blurRad="38100" dist="19050" dir="2700000" algn="tl" rotWithShape="0">
                    <a:schemeClr val="dk1">
                      <a:alpha val="40000"/>
                    </a:schemeClr>
                  </a:outerShdw>
                </a:effectLst>
              </a:rPr>
              <a:t>Problémica</a:t>
            </a:r>
            <a:endParaRPr lang="es-ES" sz="4400" b="0" cap="none" spc="0" dirty="0">
              <a:ln w="0"/>
              <a:solidFill>
                <a:schemeClr val="tx1"/>
              </a:solidFill>
              <a:effectLst>
                <a:outerShdw blurRad="38100" dist="19050" dir="2700000" algn="tl" rotWithShape="0">
                  <a:schemeClr val="dk1">
                    <a:alpha val="40000"/>
                  </a:schemeClr>
                </a:outerShdw>
              </a:effectLst>
            </a:endParaRPr>
          </a:p>
        </p:txBody>
      </p:sp>
      <p:pic>
        <p:nvPicPr>
          <p:cNvPr id="5" name="Imagen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35803" y="1813091"/>
            <a:ext cx="1869361" cy="1869361"/>
          </a:xfrm>
          <a:prstGeom prst="rect">
            <a:avLst/>
          </a:prstGeom>
        </p:spPr>
      </p:pic>
      <p:pic>
        <p:nvPicPr>
          <p:cNvPr id="7" name="Imagen 6"/>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7420412" y="1325879"/>
            <a:ext cx="3554461" cy="2761489"/>
          </a:xfrm>
          <a:prstGeom prst="rect">
            <a:avLst/>
          </a:prstGeom>
          <a:ln>
            <a:noFill/>
          </a:ln>
        </p:spPr>
      </p:pic>
      <p:sp>
        <p:nvSpPr>
          <p:cNvPr id="9" name="Rectángulo 8"/>
          <p:cNvSpPr/>
          <p:nvPr/>
        </p:nvSpPr>
        <p:spPr>
          <a:xfrm>
            <a:off x="555693" y="1106422"/>
            <a:ext cx="3732844" cy="327355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0" name="Rectángulo 9"/>
          <p:cNvSpPr/>
          <p:nvPr/>
        </p:nvSpPr>
        <p:spPr>
          <a:xfrm>
            <a:off x="7242029" y="1106422"/>
            <a:ext cx="3732844" cy="3273554"/>
          </a:xfrm>
          <a:prstGeom prst="rect">
            <a:avLst/>
          </a:prstGeom>
          <a:noFill/>
          <a:ln w="1905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endParaRPr lang="en-US"/>
          </a:p>
        </p:txBody>
      </p:sp>
      <p:sp>
        <p:nvSpPr>
          <p:cNvPr id="11" name="Rectángulo 10"/>
          <p:cNvSpPr/>
          <p:nvPr/>
        </p:nvSpPr>
        <p:spPr>
          <a:xfrm>
            <a:off x="1580077" y="3682452"/>
            <a:ext cx="1659365" cy="553998"/>
          </a:xfrm>
          <a:prstGeom prst="rect">
            <a:avLst/>
          </a:prstGeom>
          <a:solidFill>
            <a:schemeClr val="bg1"/>
          </a:solidFill>
          <a:ln w="19050">
            <a:solidFill>
              <a:schemeClr val="tx1"/>
            </a:solidFill>
          </a:ln>
        </p:spPr>
        <p:txBody>
          <a:bodyPr wrap="none">
            <a:spAutoFit/>
          </a:bodyPr>
          <a:lstStyle/>
          <a:p>
            <a:pPr algn="ctr">
              <a:lnSpc>
                <a:spcPct val="150000"/>
              </a:lnSpc>
            </a:pPr>
            <a:r>
              <a:rPr lang="es-ES" sz="2000" b="1" dirty="0" smtClean="0"/>
              <a:t>Base de datos</a:t>
            </a:r>
          </a:p>
        </p:txBody>
      </p:sp>
      <p:sp>
        <p:nvSpPr>
          <p:cNvPr id="12" name="Rectángulo 11"/>
          <p:cNvSpPr/>
          <p:nvPr/>
        </p:nvSpPr>
        <p:spPr>
          <a:xfrm>
            <a:off x="8493026" y="3679674"/>
            <a:ext cx="1230850" cy="506292"/>
          </a:xfrm>
          <a:prstGeom prst="rect">
            <a:avLst/>
          </a:prstGeom>
          <a:solidFill>
            <a:schemeClr val="bg1"/>
          </a:solidFill>
          <a:ln w="19050">
            <a:solidFill>
              <a:schemeClr val="tx1"/>
            </a:solidFill>
          </a:ln>
        </p:spPr>
        <p:txBody>
          <a:bodyPr wrap="none">
            <a:spAutoFit/>
          </a:bodyPr>
          <a:lstStyle/>
          <a:p>
            <a:pPr algn="ctr">
              <a:lnSpc>
                <a:spcPct val="150000"/>
              </a:lnSpc>
            </a:pPr>
            <a:r>
              <a:rPr lang="en-US" sz="2000" b="1" dirty="0" err="1" smtClean="0"/>
              <a:t>Lingüistas</a:t>
            </a:r>
            <a:endParaRPr lang="es-ES" sz="2000" b="1" dirty="0" smtClean="0"/>
          </a:p>
        </p:txBody>
      </p:sp>
      <p:sp>
        <p:nvSpPr>
          <p:cNvPr id="16" name="Flecha derecha 15"/>
          <p:cNvSpPr/>
          <p:nvPr/>
        </p:nvSpPr>
        <p:spPr>
          <a:xfrm rot="10800000">
            <a:off x="4480551" y="1521525"/>
            <a:ext cx="2459736" cy="658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Flecha derecha 16"/>
          <p:cNvSpPr/>
          <p:nvPr/>
        </p:nvSpPr>
        <p:spPr>
          <a:xfrm>
            <a:off x="4579733" y="3377922"/>
            <a:ext cx="2459736" cy="65836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ángulo 17"/>
          <p:cNvSpPr/>
          <p:nvPr/>
        </p:nvSpPr>
        <p:spPr>
          <a:xfrm>
            <a:off x="5128443" y="1130459"/>
            <a:ext cx="1273683" cy="506292"/>
          </a:xfrm>
          <a:prstGeom prst="rect">
            <a:avLst/>
          </a:prstGeom>
        </p:spPr>
        <p:txBody>
          <a:bodyPr wrap="none">
            <a:spAutoFit/>
          </a:bodyPr>
          <a:lstStyle/>
          <a:p>
            <a:pPr algn="ctr">
              <a:lnSpc>
                <a:spcPct val="150000"/>
              </a:lnSpc>
            </a:pPr>
            <a:r>
              <a:rPr lang="es-ES" sz="2000" b="1" dirty="0" smtClean="0"/>
              <a:t>Peticiones</a:t>
            </a:r>
          </a:p>
        </p:txBody>
      </p:sp>
      <p:sp>
        <p:nvSpPr>
          <p:cNvPr id="19" name="Rectángulo 18"/>
          <p:cNvSpPr/>
          <p:nvPr/>
        </p:nvSpPr>
        <p:spPr>
          <a:xfrm>
            <a:off x="5076408" y="2974499"/>
            <a:ext cx="1377749" cy="506292"/>
          </a:xfrm>
          <a:prstGeom prst="rect">
            <a:avLst/>
          </a:prstGeom>
        </p:spPr>
        <p:txBody>
          <a:bodyPr wrap="none">
            <a:spAutoFit/>
          </a:bodyPr>
          <a:lstStyle/>
          <a:p>
            <a:pPr algn="ctr">
              <a:lnSpc>
                <a:spcPct val="150000"/>
              </a:lnSpc>
            </a:pPr>
            <a:r>
              <a:rPr lang="es-ES" sz="2000" b="1" dirty="0" smtClean="0"/>
              <a:t>Respuestas</a:t>
            </a:r>
          </a:p>
        </p:txBody>
      </p:sp>
      <p:sp>
        <p:nvSpPr>
          <p:cNvPr id="20" name="Rectángulo 19"/>
          <p:cNvSpPr/>
          <p:nvPr/>
        </p:nvSpPr>
        <p:spPr>
          <a:xfrm>
            <a:off x="559316" y="4653947"/>
            <a:ext cx="3729221" cy="507831"/>
          </a:xfrm>
          <a:prstGeom prst="rect">
            <a:avLst/>
          </a:prstGeom>
          <a:ln>
            <a:solidFill>
              <a:srgbClr val="FF0000"/>
            </a:solidFill>
          </a:ln>
        </p:spPr>
        <p:txBody>
          <a:bodyPr wrap="square">
            <a:spAutoFit/>
          </a:bodyPr>
          <a:lstStyle/>
          <a:p>
            <a:pPr marL="342900" indent="-342900" algn="ctr">
              <a:lnSpc>
                <a:spcPct val="150000"/>
              </a:lnSpc>
              <a:buFont typeface="Wingdings" panose="05000000000000000000" pitchFamily="2" charset="2"/>
              <a:buChar char="Ø"/>
            </a:pPr>
            <a:r>
              <a:rPr lang="es-ES" b="1" dirty="0" smtClean="0"/>
              <a:t>Volumen grande de información</a:t>
            </a:r>
          </a:p>
        </p:txBody>
      </p:sp>
      <p:sp>
        <p:nvSpPr>
          <p:cNvPr id="21" name="Rectángulo 20"/>
          <p:cNvSpPr/>
          <p:nvPr/>
        </p:nvSpPr>
        <p:spPr>
          <a:xfrm>
            <a:off x="7242029" y="4653947"/>
            <a:ext cx="3732844" cy="1338828"/>
          </a:xfrm>
          <a:prstGeom prst="rect">
            <a:avLst/>
          </a:prstGeom>
          <a:ln>
            <a:solidFill>
              <a:srgbClr val="FF0000"/>
            </a:solidFill>
          </a:ln>
        </p:spPr>
        <p:txBody>
          <a:bodyPr wrap="square">
            <a:spAutoFit/>
          </a:bodyPr>
          <a:lstStyle/>
          <a:p>
            <a:pPr marL="342900" indent="-342900">
              <a:lnSpc>
                <a:spcPct val="150000"/>
              </a:lnSpc>
              <a:buFont typeface="Wingdings" panose="05000000000000000000" pitchFamily="2" charset="2"/>
              <a:buChar char="Ø"/>
            </a:pPr>
            <a:r>
              <a:rPr lang="es-ES" b="1" dirty="0" smtClean="0"/>
              <a:t>Horario laboral</a:t>
            </a:r>
          </a:p>
          <a:p>
            <a:pPr marL="342900" indent="-342900">
              <a:lnSpc>
                <a:spcPct val="150000"/>
              </a:lnSpc>
              <a:buFont typeface="Wingdings" panose="05000000000000000000" pitchFamily="2" charset="2"/>
              <a:buChar char="Ø"/>
            </a:pPr>
            <a:r>
              <a:rPr lang="es-ES" b="1" dirty="0" smtClean="0"/>
              <a:t>Costoso</a:t>
            </a:r>
          </a:p>
          <a:p>
            <a:pPr marL="342900" indent="-342900">
              <a:lnSpc>
                <a:spcPct val="150000"/>
              </a:lnSpc>
              <a:buFont typeface="Wingdings" panose="05000000000000000000" pitchFamily="2" charset="2"/>
              <a:buChar char="Ø"/>
            </a:pPr>
            <a:r>
              <a:rPr lang="es-ES" b="1" dirty="0" smtClean="0"/>
              <a:t>Poco personal capacitado</a:t>
            </a:r>
          </a:p>
        </p:txBody>
      </p:sp>
    </p:spTree>
    <p:extLst>
      <p:ext uri="{BB962C8B-B14F-4D97-AF65-F5344CB8AC3E}">
        <p14:creationId xmlns:p14="http://schemas.microsoft.com/office/powerpoint/2010/main" val="309211236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68680" y="580751"/>
            <a:ext cx="620804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Problema de Investigación</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868680" y="1774597"/>
            <a:ext cx="9976104" cy="1694695"/>
          </a:xfrm>
          <a:prstGeom prst="rect">
            <a:avLst/>
          </a:prstGeom>
        </p:spPr>
        <p:txBody>
          <a:bodyPr wrap="square">
            <a:spAutoFit/>
          </a:bodyPr>
          <a:lstStyle/>
          <a:p>
            <a:pPr algn="just">
              <a:lnSpc>
                <a:spcPct val="150000"/>
              </a:lnSpc>
            </a:pPr>
            <a:r>
              <a:rPr lang="es-US" sz="2400" dirty="0">
                <a:latin typeface="Arial" panose="020B0604020202020204" pitchFamily="34" charset="0"/>
                <a:ea typeface="Times New Roman" panose="02020603050405020304" pitchFamily="18" charset="0"/>
                <a:cs typeface="Times New Roman" panose="02020603050405020304" pitchFamily="18" charset="0"/>
              </a:rPr>
              <a:t>La empresa DATYS de Santiago de Cuba tiene limitaciones en el reconocimiento de entidades nombradas en español al procesar volúmenes masivos de datos diariamente en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98429777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2581671" y="833867"/>
            <a:ext cx="6096000" cy="1061829"/>
          </a:xfrm>
          <a:prstGeom prst="rect">
            <a:avLst/>
          </a:prstGeom>
        </p:spPr>
        <p:txBody>
          <a:bodyPr>
            <a:spAutoFit/>
          </a:bodyPr>
          <a:lstStyle/>
          <a:p>
            <a:pPr algn="just">
              <a:lnSpc>
                <a:spcPct val="150000"/>
              </a:lnSpc>
            </a:pPr>
            <a:r>
              <a:rPr lang="es-ES" sz="2400" dirty="0" smtClean="0">
                <a:latin typeface="Arial" panose="020B0604020202020204" pitchFamily="34" charset="0"/>
                <a:ea typeface="Times New Roman" panose="02020603050405020304" pitchFamily="18" charset="0"/>
                <a:cs typeface="Times New Roman" panose="02020603050405020304" pitchFamily="18" charset="0"/>
              </a:rPr>
              <a:t>Reconocimiento </a:t>
            </a:r>
            <a:r>
              <a:rPr lang="es-ES" sz="2400" dirty="0">
                <a:latin typeface="Arial" panose="020B0604020202020204" pitchFamily="34" charset="0"/>
                <a:ea typeface="Times New Roman" panose="02020603050405020304" pitchFamily="18" charset="0"/>
                <a:cs typeface="Times New Roman" panose="02020603050405020304" pitchFamily="18" charset="0"/>
              </a:rPr>
              <a:t>de Entidades Nombradas.</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algn="just">
              <a:lnSpc>
                <a:spcPct val="150000"/>
              </a:lnSpc>
            </a:pPr>
            <a:r>
              <a:rPr lang="es-ES" dirty="0">
                <a:latin typeface="Arial" panose="020B0604020202020204" pitchFamily="34" charset="0"/>
                <a:ea typeface="Times New Roman" panose="02020603050405020304" pitchFamily="18" charset="0"/>
                <a:cs typeface="Times New Roman" panose="02020603050405020304" pitchFamily="18" charset="0"/>
              </a:rPr>
              <a:t> </a:t>
            </a:r>
            <a:endParaRPr lang="en-US"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3485719" y="123551"/>
            <a:ext cx="4287904"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Objeto de estudio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4" name="Rectángulo 3"/>
          <p:cNvSpPr/>
          <p:nvPr/>
        </p:nvSpPr>
        <p:spPr>
          <a:xfrm>
            <a:off x="3806318" y="3776571"/>
            <a:ext cx="396730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Objetivo general</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5" name="Rectángulo 4"/>
          <p:cNvSpPr/>
          <p:nvPr/>
        </p:nvSpPr>
        <p:spPr>
          <a:xfrm>
            <a:off x="3611413" y="1968722"/>
            <a:ext cx="4341318"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Campo de estudio</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6" name="Rectángulo 5"/>
          <p:cNvSpPr/>
          <p:nvPr/>
        </p:nvSpPr>
        <p:spPr>
          <a:xfrm>
            <a:off x="2451673" y="2898401"/>
            <a:ext cx="6660798" cy="461665"/>
          </a:xfrm>
          <a:prstGeom prst="rect">
            <a:avLst/>
          </a:prstGeom>
        </p:spPr>
        <p:txBody>
          <a:bodyPr wrap="none">
            <a:spAutoFit/>
          </a:bodyPr>
          <a:lstStyle/>
          <a:p>
            <a:r>
              <a:rPr lang="es-ES" sz="2400" dirty="0">
                <a:latin typeface="Arial" panose="020B0604020202020204" pitchFamily="34" charset="0"/>
                <a:ea typeface="Times New Roman" panose="02020603050405020304" pitchFamily="18" charset="0"/>
                <a:cs typeface="Times New Roman" panose="02020603050405020304" pitchFamily="18" charset="0"/>
              </a:rPr>
              <a:t>Modelos de procesamiento del lenguaje natural</a:t>
            </a:r>
            <a:endParaRPr lang="en-US" sz="2400" dirty="0"/>
          </a:p>
        </p:txBody>
      </p:sp>
      <p:sp>
        <p:nvSpPr>
          <p:cNvPr id="7" name="Rectángulo 6"/>
          <p:cNvSpPr/>
          <p:nvPr/>
        </p:nvSpPr>
        <p:spPr>
          <a:xfrm>
            <a:off x="902208" y="4706250"/>
            <a:ext cx="10972800" cy="1694695"/>
          </a:xfrm>
          <a:prstGeom prst="rect">
            <a:avLst/>
          </a:prstGeom>
        </p:spPr>
        <p:txBody>
          <a:bodyPr wrap="square">
            <a:spAutoFit/>
          </a:bodyPr>
          <a:lstStyle/>
          <a:p>
            <a:pPr algn="just">
              <a:lnSpc>
                <a:spcPct val="150000"/>
              </a:lnSpc>
            </a:pPr>
            <a:r>
              <a:rPr lang="es-ES" sz="2400" dirty="0">
                <a:latin typeface="Arial" panose="020B0604020202020204" pitchFamily="34" charset="0"/>
                <a:ea typeface="Times New Roman" panose="02020603050405020304" pitchFamily="18" charset="0"/>
                <a:cs typeface="Times New Roman" panose="02020603050405020304" pitchFamily="18" charset="0"/>
              </a:rPr>
              <a:t>Crear una herramienta de procesamiento del lenguaje natural para el reconocimiento de entidades nombradas en volúmenes masivos de datos en español almacenados en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855254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1060704" y="1574599"/>
            <a:ext cx="11301984" cy="3356688"/>
          </a:xfrm>
          <a:prstGeom prst="rect">
            <a:avLst/>
          </a:prstGeom>
        </p:spPr>
        <p:txBody>
          <a:bodyPr wrap="square">
            <a:spAutoFit/>
          </a:bodyPr>
          <a:lstStyle/>
          <a:p>
            <a:pPr marL="342900" marR="0" lvl="0" indent="-342900" algn="just">
              <a:lnSpc>
                <a:spcPct val="150000"/>
              </a:lnSpc>
              <a:spcBef>
                <a:spcPts val="0"/>
              </a:spcBef>
              <a:spcAft>
                <a:spcPts val="0"/>
              </a:spcAft>
              <a:buFont typeface="Wingdings" panose="05000000000000000000" pitchFamily="2" charset="2"/>
              <a:buChar char=""/>
            </a:pPr>
            <a:r>
              <a:rPr lang="es-US" sz="2400" b="1" dirty="0">
                <a:latin typeface="Arial" panose="020B0604020202020204" pitchFamily="34" charset="0"/>
                <a:ea typeface="Times New Roman" panose="02020603050405020304" pitchFamily="18" charset="0"/>
                <a:cs typeface="Times New Roman" panose="02020603050405020304" pitchFamily="18" charset="0"/>
              </a:rPr>
              <a:t>Extracción de Datos de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b="1" dirty="0">
                <a:latin typeface="Arial" panose="020B0604020202020204" pitchFamily="34" charset="0"/>
                <a:ea typeface="Times New Roman" panose="02020603050405020304" pitchFamily="18" charset="0"/>
                <a:cs typeface="Times New Roman" panose="02020603050405020304" pitchFamily="18" charset="0"/>
              </a:rPr>
              <a:t>Reconocimiento de Entidades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NER</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Wingdings" panose="05000000000000000000" pitchFamily="2" charset="2"/>
              <a:buChar char=""/>
            </a:pPr>
            <a:r>
              <a:rPr lang="es-US" sz="2400" b="1" dirty="0">
                <a:latin typeface="Arial" panose="020B0604020202020204" pitchFamily="34" charset="0"/>
                <a:ea typeface="Times New Roman" panose="02020603050405020304" pitchFamily="18" charset="0"/>
                <a:cs typeface="Times New Roman" panose="02020603050405020304" pitchFamily="18" charset="0"/>
              </a:rPr>
              <a:t>Aprendizaje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Supervisado</a:t>
            </a:r>
          </a:p>
          <a:p>
            <a:pPr marL="342900" marR="0" lvl="0" indent="-342900" algn="just">
              <a:lnSpc>
                <a:spcPct val="150000"/>
              </a:lnSpc>
              <a:spcBef>
                <a:spcPts val="0"/>
              </a:spcBef>
              <a:spcAft>
                <a:spcPts val="0"/>
              </a:spcAft>
              <a:buFont typeface="Wingdings" panose="05000000000000000000" pitchFamily="2" charset="2"/>
              <a:buChar char=""/>
            </a:pP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Almacenamiento </a:t>
            </a:r>
            <a:r>
              <a:rPr lang="es-US" sz="2400" b="1" dirty="0">
                <a:latin typeface="Arial" panose="020B0604020202020204" pitchFamily="34" charset="0"/>
                <a:ea typeface="Times New Roman" panose="02020603050405020304" pitchFamily="18" charset="0"/>
                <a:cs typeface="Times New Roman" panose="02020603050405020304" pitchFamily="18" charset="0"/>
              </a:rPr>
              <a:t>de Resultados en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Elasticsearch</a:t>
            </a:r>
          </a:p>
          <a:p>
            <a:pPr marL="342900" marR="0" lvl="0" indent="-342900" algn="just">
              <a:lnSpc>
                <a:spcPct val="150000"/>
              </a:lnSpc>
              <a:spcBef>
                <a:spcPts val="0"/>
              </a:spcBef>
              <a:spcAft>
                <a:spcPts val="0"/>
              </a:spcAft>
              <a:buFont typeface="Wingdings" panose="05000000000000000000" pitchFamily="2" charset="2"/>
              <a:buChar char=""/>
            </a:pP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Evaluación </a:t>
            </a:r>
            <a:r>
              <a:rPr lang="es-US" sz="2400" b="1" dirty="0">
                <a:latin typeface="Arial" panose="020B0604020202020204" pitchFamily="34" charset="0"/>
                <a:ea typeface="Times New Roman" panose="02020603050405020304" pitchFamily="18" charset="0"/>
                <a:cs typeface="Times New Roman" panose="02020603050405020304" pitchFamily="18" charset="0"/>
              </a:rPr>
              <a:t>de </a:t>
            </a: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Rendimiento</a:t>
            </a:r>
          </a:p>
          <a:p>
            <a:pPr marL="342900" marR="0" lvl="0" indent="-342900" algn="just">
              <a:lnSpc>
                <a:spcPct val="150000"/>
              </a:lnSpc>
              <a:spcBef>
                <a:spcPts val="0"/>
              </a:spcBef>
              <a:spcAft>
                <a:spcPts val="0"/>
              </a:spcAft>
              <a:buFont typeface="Wingdings" panose="05000000000000000000" pitchFamily="2" charset="2"/>
              <a:buChar char=""/>
            </a:pPr>
            <a:r>
              <a:rPr lang="es-US" sz="2400" b="1" dirty="0" smtClean="0">
                <a:latin typeface="Arial" panose="020B0604020202020204" pitchFamily="34" charset="0"/>
                <a:ea typeface="Times New Roman" panose="02020603050405020304" pitchFamily="18" charset="0"/>
                <a:cs typeface="Times New Roman" panose="02020603050405020304" pitchFamily="18" charset="0"/>
              </a:rPr>
              <a:t>Optimización Continua</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1060704" y="288143"/>
            <a:ext cx="498072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Objetivos Específicos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4841541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566928" y="1284491"/>
            <a:ext cx="11036808" cy="3910686"/>
          </a:xfrm>
          <a:prstGeom prst="rect">
            <a:avLst/>
          </a:prstGeom>
        </p:spPr>
        <p:txBody>
          <a:bodyPr wrap="square">
            <a:spAutoFit/>
          </a:bodyPr>
          <a:lstStyle/>
          <a:p>
            <a:pPr algn="just">
              <a:lnSpc>
                <a:spcPct val="150000"/>
              </a:lnSpc>
              <a:tabLst>
                <a:tab pos="228600" algn="l"/>
              </a:tabLst>
            </a:pPr>
            <a:r>
              <a:rPr lang="es-US" sz="2400" dirty="0">
                <a:latin typeface="Arial" panose="020B0604020202020204" pitchFamily="34" charset="0"/>
                <a:ea typeface="Times New Roman" panose="02020603050405020304" pitchFamily="18" charset="0"/>
                <a:cs typeface="Times New Roman" panose="02020603050405020304" pitchFamily="18" charset="0"/>
              </a:rPr>
              <a:t>Si se desarrolla una herramienta de procesamiento de lenguaje natural para el reconocimiento de entidades nombradas, se podrá contribuir a disminuir las limitaciones actuales en el reconocimiento de las mismas en grandes volúmenes de datos en Elasticsearch. Esta herramienta buscará mejorar la eficiencia y efectividad en la identificación y clasificación de entidades, facilitando así el estudio lingüístico y la gestión de datos masivos para fines de análisis.</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566928" y="407015"/>
            <a:ext cx="229614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Hipótesis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299060708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877824" y="1595387"/>
            <a:ext cx="10021824" cy="4464684"/>
          </a:xfrm>
          <a:prstGeom prst="rect">
            <a:avLst/>
          </a:prstGeom>
        </p:spPr>
        <p:txBody>
          <a:bodyPr wrap="square">
            <a:spAutoFit/>
          </a:bodyPr>
          <a:lstStyle/>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Un sistema que reconozca las entidades de los textos de la base de datos de Elasticsearch.</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Capacidad de reentrenamiento de forma supervisada por parte del usuario </a:t>
            </a:r>
            <a:r>
              <a:rPr lang="es-ES" sz="2400" dirty="0" smtClean="0">
                <a:latin typeface="Arial" panose="020B0604020202020204" pitchFamily="34" charset="0"/>
                <a:ea typeface="Calibri" panose="020F0502020204030204" pitchFamily="34" charset="0"/>
                <a:cs typeface="Times New Roman" panose="02020603050405020304" pitchFamily="18" charset="0"/>
              </a:rPr>
              <a:t>en </a:t>
            </a:r>
            <a:r>
              <a:rPr lang="es-ES" sz="2400" dirty="0">
                <a:latin typeface="Arial" panose="020B0604020202020204" pitchFamily="34" charset="0"/>
                <a:ea typeface="Calibri" panose="020F0502020204030204" pitchFamily="34" charset="0"/>
                <a:cs typeface="Times New Roman" panose="02020603050405020304" pitchFamily="18" charset="0"/>
              </a:rPr>
              <a:t>caso de surgir o no detectar una nueva entidad.</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Generación de datos de entrenamiento y </a:t>
            </a:r>
            <a:r>
              <a:rPr lang="es-ES" sz="2400" dirty="0" err="1">
                <a:latin typeface="Arial" panose="020B0604020202020204" pitchFamily="34" charset="0"/>
                <a:ea typeface="Calibri" panose="020F0502020204030204" pitchFamily="34" charset="0"/>
                <a:cs typeface="Times New Roman" panose="02020603050405020304" pitchFamily="18" charset="0"/>
              </a:rPr>
              <a:t>testing</a:t>
            </a:r>
            <a:r>
              <a:rPr lang="es-ES" sz="2400" dirty="0">
                <a:latin typeface="Arial" panose="020B0604020202020204" pitchFamily="34" charset="0"/>
                <a:ea typeface="Calibri" panose="020F0502020204030204" pitchFamily="34" charset="0"/>
                <a:cs typeface="Times New Roman" panose="02020603050405020304" pitchFamily="18" charset="0"/>
              </a:rPr>
              <a:t> de la entidad que no reconozca el modelo.</a:t>
            </a:r>
            <a:endParaRPr lang="en-US" sz="2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nSpc>
                <a:spcPct val="150000"/>
              </a:lnSpc>
              <a:spcBef>
                <a:spcPts val="0"/>
              </a:spcBef>
              <a:spcAft>
                <a:spcPts val="0"/>
              </a:spcAft>
              <a:buFont typeface="Wingdings" panose="05000000000000000000" pitchFamily="2" charset="2"/>
              <a:buChar char=""/>
            </a:pPr>
            <a:r>
              <a:rPr lang="es-ES" sz="2400" dirty="0">
                <a:latin typeface="Arial" panose="020B0604020202020204" pitchFamily="34" charset="0"/>
                <a:ea typeface="Calibri" panose="020F0502020204030204" pitchFamily="34" charset="0"/>
                <a:cs typeface="Times New Roman" panose="02020603050405020304" pitchFamily="18" charset="0"/>
              </a:rPr>
              <a:t>Capacidad de retroceder en caso de el modelo perder conocimiento al realizar el reentrenamiento.</a:t>
            </a:r>
            <a:endParaRPr lang="en-US" sz="2400" dirty="0">
              <a:latin typeface="Calibri" panose="020F0502020204030204" pitchFamily="34" charset="0"/>
              <a:ea typeface="Calibri" panose="020F0502020204030204" pitchFamily="34" charset="0"/>
              <a:cs typeface="Times New Roman" panose="02020603050405020304" pitchFamily="18" charset="0"/>
            </a:endParaRPr>
          </a:p>
        </p:txBody>
      </p:sp>
      <p:sp>
        <p:nvSpPr>
          <p:cNvPr id="3" name="Rectángulo 2"/>
          <p:cNvSpPr/>
          <p:nvPr/>
        </p:nvSpPr>
        <p:spPr>
          <a:xfrm>
            <a:off x="877824" y="480167"/>
            <a:ext cx="1988365"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Aportes</a:t>
            </a:r>
            <a:endParaRPr lang="es-ES" sz="4400" b="0" cap="none" spc="0" dirty="0">
              <a:ln w="0"/>
              <a:solidFill>
                <a:schemeClr val="tx1"/>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85126364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ángulo 1"/>
          <p:cNvSpPr/>
          <p:nvPr/>
        </p:nvSpPr>
        <p:spPr>
          <a:xfrm>
            <a:off x="449535" y="306431"/>
            <a:ext cx="3829382" cy="769441"/>
          </a:xfrm>
          <a:prstGeom prst="rect">
            <a:avLst/>
          </a:prstGeom>
          <a:noFill/>
        </p:spPr>
        <p:txBody>
          <a:bodyPr wrap="none" lIns="91440" tIns="45720" rIns="91440" bIns="45720">
            <a:spAutoFit/>
          </a:bodyPr>
          <a:lstStyle/>
          <a:p>
            <a:pPr algn="ctr"/>
            <a:r>
              <a:rPr lang="es-ES" sz="4400" dirty="0" smtClean="0">
                <a:ln w="0"/>
                <a:effectLst>
                  <a:outerShdw blurRad="38100" dist="19050" dir="2700000" algn="tl" rotWithShape="0">
                    <a:schemeClr val="dk1">
                      <a:alpha val="40000"/>
                    </a:schemeClr>
                  </a:outerShdw>
                </a:effectLst>
              </a:rPr>
              <a:t>Metodología XP</a:t>
            </a:r>
            <a:endParaRPr lang="es-ES" sz="4400" b="0" cap="none" spc="0" dirty="0">
              <a:ln w="0"/>
              <a:solidFill>
                <a:schemeClr val="tx1"/>
              </a:solidFill>
              <a:effectLst>
                <a:outerShdw blurRad="38100" dist="19050" dir="2700000" algn="tl" rotWithShape="0">
                  <a:schemeClr val="dk1">
                    <a:alpha val="40000"/>
                  </a:schemeClr>
                </a:outerShdw>
              </a:effectLst>
            </a:endParaRPr>
          </a:p>
        </p:txBody>
      </p:sp>
      <p:sp>
        <p:nvSpPr>
          <p:cNvPr id="3" name="Rectángulo 2"/>
          <p:cNvSpPr/>
          <p:nvPr/>
        </p:nvSpPr>
        <p:spPr>
          <a:xfrm>
            <a:off x="4245686" y="2150244"/>
            <a:ext cx="1801905"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Planificación</a:t>
            </a:r>
          </a:p>
        </p:txBody>
      </p:sp>
      <p:sp>
        <p:nvSpPr>
          <p:cNvPr id="4" name="Rectángulo 3"/>
          <p:cNvSpPr/>
          <p:nvPr/>
        </p:nvSpPr>
        <p:spPr>
          <a:xfrm>
            <a:off x="9533429" y="2125392"/>
            <a:ext cx="1063113"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Diseño</a:t>
            </a:r>
          </a:p>
        </p:txBody>
      </p:sp>
      <p:sp>
        <p:nvSpPr>
          <p:cNvPr id="5" name="Rectángulo 4"/>
          <p:cNvSpPr/>
          <p:nvPr/>
        </p:nvSpPr>
        <p:spPr>
          <a:xfrm>
            <a:off x="9195291" y="4716192"/>
            <a:ext cx="1739387"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Codificación</a:t>
            </a:r>
          </a:p>
        </p:txBody>
      </p:sp>
      <p:sp>
        <p:nvSpPr>
          <p:cNvPr id="6" name="Rectángulo 5"/>
          <p:cNvSpPr/>
          <p:nvPr/>
        </p:nvSpPr>
        <p:spPr>
          <a:xfrm>
            <a:off x="4537338" y="4716192"/>
            <a:ext cx="1218603"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Pruebas</a:t>
            </a:r>
          </a:p>
        </p:txBody>
      </p:sp>
      <p:sp>
        <p:nvSpPr>
          <p:cNvPr id="7" name="Rectángulo 6"/>
          <p:cNvSpPr/>
          <p:nvPr/>
        </p:nvSpPr>
        <p:spPr>
          <a:xfrm>
            <a:off x="1097988" y="4714080"/>
            <a:ext cx="1814728" cy="589072"/>
          </a:xfrm>
          <a:prstGeom prst="rect">
            <a:avLst/>
          </a:prstGeom>
          <a:solidFill>
            <a:schemeClr val="bg1"/>
          </a:solidFill>
          <a:ln w="19050">
            <a:solidFill>
              <a:schemeClr val="tx1"/>
            </a:solidFill>
          </a:ln>
        </p:spPr>
        <p:txBody>
          <a:bodyPr wrap="none">
            <a:spAutoFit/>
          </a:bodyPr>
          <a:lstStyle/>
          <a:p>
            <a:pPr algn="ctr">
              <a:lnSpc>
                <a:spcPct val="150000"/>
              </a:lnSpc>
            </a:pPr>
            <a:r>
              <a:rPr lang="es-ES" sz="2400" b="1" dirty="0" smtClean="0"/>
              <a:t>Lanzamiento</a:t>
            </a:r>
          </a:p>
        </p:txBody>
      </p:sp>
      <p:sp>
        <p:nvSpPr>
          <p:cNvPr id="8" name="Flecha derecha 7"/>
          <p:cNvSpPr/>
          <p:nvPr/>
        </p:nvSpPr>
        <p:spPr>
          <a:xfrm>
            <a:off x="6370404" y="2214564"/>
            <a:ext cx="2840211"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lecha derecha 8"/>
          <p:cNvSpPr/>
          <p:nvPr/>
        </p:nvSpPr>
        <p:spPr>
          <a:xfrm rot="5400000">
            <a:off x="9268204" y="3465378"/>
            <a:ext cx="1593560"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Flecha derecha 9"/>
          <p:cNvSpPr/>
          <p:nvPr/>
        </p:nvSpPr>
        <p:spPr>
          <a:xfrm rot="16200000">
            <a:off x="4347827" y="3467409"/>
            <a:ext cx="1597623"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Flecha derecha 10"/>
          <p:cNvSpPr/>
          <p:nvPr/>
        </p:nvSpPr>
        <p:spPr>
          <a:xfrm rot="10800000">
            <a:off x="6047591" y="4778400"/>
            <a:ext cx="2840211"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lecha derecha 11"/>
          <p:cNvSpPr/>
          <p:nvPr/>
        </p:nvSpPr>
        <p:spPr>
          <a:xfrm rot="10800000">
            <a:off x="3075572" y="4778401"/>
            <a:ext cx="1298910" cy="46043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ángulo 12"/>
          <p:cNvSpPr/>
          <p:nvPr/>
        </p:nvSpPr>
        <p:spPr>
          <a:xfrm>
            <a:off x="576072" y="1252728"/>
            <a:ext cx="11375136" cy="5221224"/>
          </a:xfrm>
          <a:prstGeom prst="rect">
            <a:avLst/>
          </a:pr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5043497"/>
      </p:ext>
    </p:extLst>
  </p:cSld>
  <p:clrMapOvr>
    <a:masterClrMapping/>
  </p:clrMapOvr>
</p:sld>
</file>

<file path=ppt/theme/theme1.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TotalTime>
  <Words>860</Words>
  <Application>Microsoft Office PowerPoint</Application>
  <PresentationFormat>Panorámica</PresentationFormat>
  <Paragraphs>198</Paragraphs>
  <Slides>24</Slides>
  <Notes>0</Notes>
  <HiddenSlides>0</HiddenSlides>
  <MMClips>1</MMClips>
  <ScaleCrop>false</ScaleCrop>
  <HeadingPairs>
    <vt:vector size="6" baseType="variant">
      <vt:variant>
        <vt:lpstr>Fuentes usadas</vt:lpstr>
      </vt:variant>
      <vt:variant>
        <vt:i4>6</vt:i4>
      </vt:variant>
      <vt:variant>
        <vt:lpstr>Tema</vt:lpstr>
      </vt:variant>
      <vt:variant>
        <vt:i4>1</vt:i4>
      </vt:variant>
      <vt:variant>
        <vt:lpstr>Títulos de diapositiva</vt:lpstr>
      </vt:variant>
      <vt:variant>
        <vt:i4>24</vt:i4>
      </vt:variant>
    </vt:vector>
  </HeadingPairs>
  <TitlesOfParts>
    <vt:vector size="31" baseType="lpstr">
      <vt:lpstr>Arial</vt:lpstr>
      <vt:lpstr>Calibri</vt:lpstr>
      <vt:lpstr>Calibri Light</vt:lpstr>
      <vt:lpstr>Consolas</vt:lpstr>
      <vt:lpstr>Times New Roman</vt:lpstr>
      <vt:lpstr>Wingdings</vt:lpstr>
      <vt:lpstr>Tema de Office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Luis</dc:creator>
  <cp:lastModifiedBy>Luis</cp:lastModifiedBy>
  <cp:revision>24</cp:revision>
  <dcterms:created xsi:type="dcterms:W3CDTF">2024-04-07T21:48:14Z</dcterms:created>
  <dcterms:modified xsi:type="dcterms:W3CDTF">2024-04-08T04:44:39Z</dcterms:modified>
</cp:coreProperties>
</file>